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3" r:id="rId2"/>
    <p:sldId id="274" r:id="rId3"/>
    <p:sldId id="275" r:id="rId4"/>
    <p:sldId id="272"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9900"/>
    <a:srgbClr val="33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7" d="100"/>
          <a:sy n="57" d="100"/>
        </p:scale>
        <p:origin x="-74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618C2FB-00EA-4AF1-AC0D-796194F565B2}" type="datetimeFigureOut">
              <a:rPr lang="en-US"/>
              <a:pPr>
                <a:defRPr/>
              </a:pPr>
              <a:t>2/13/2013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F0FC9BD-C119-4CEB-8064-5D62030EFA8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FA05B1-CFDD-4CC3-8A3D-428AD5C47FE7}" type="slidenum">
              <a:rPr lang="en-US"/>
              <a:pPr fontAlgn="base">
                <a:spcBef>
                  <a:spcPct val="0"/>
                </a:spcBef>
                <a:spcAft>
                  <a:spcPct val="0"/>
                </a:spcAft>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6EF5C6-B66E-402E-8AE0-555289DEBFC8}" type="slidenum">
              <a:rPr lang="en-US"/>
              <a:pPr fontAlgn="base">
                <a:spcBef>
                  <a:spcPct val="0"/>
                </a:spcBef>
                <a:spcAft>
                  <a:spcPct val="0"/>
                </a:spcAft>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fontAlgn="auto">
              <a:spcBef>
                <a:spcPts val="0"/>
              </a:spcBef>
              <a:spcAft>
                <a:spcPts val="0"/>
              </a:spcAft>
              <a:defRPr/>
            </a:pPr>
            <a:r>
              <a:rPr lang="en-US" dirty="0"/>
              <a:t> </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B762A3-68AC-4F72-BA81-32BEBB6BFBB9}" type="slidenum">
              <a:rPr lang="en-US"/>
              <a:pPr fontAlgn="base">
                <a:spcBef>
                  <a:spcPct val="0"/>
                </a:spcBef>
                <a:spcAft>
                  <a:spcPct val="0"/>
                </a:spcAft>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019586-25CE-4238-B91D-1AAF95E296ED}" type="slidenum">
              <a:rPr lang="en-US"/>
              <a:pPr fontAlgn="base">
                <a:spcBef>
                  <a:spcPct val="0"/>
                </a:spcBef>
                <a:spcAft>
                  <a:spcPct val="0"/>
                </a:spcAft>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720219C-2BE8-4499-A951-EC4F69A83F01}" type="slidenum">
              <a:rPr lang="en-US"/>
              <a:pPr fontAlgn="base">
                <a:spcBef>
                  <a:spcPct val="0"/>
                </a:spcBef>
                <a:spcAft>
                  <a:spcPct val="0"/>
                </a:spcAft>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994CB0-0EF3-4D5E-9DAA-2701A906BAFE}" type="slidenum">
              <a:rPr lang="en-US"/>
              <a:pPr fontAlgn="base">
                <a:spcBef>
                  <a:spcPct val="0"/>
                </a:spcBef>
                <a:spcAft>
                  <a:spcPct val="0"/>
                </a:spcAft>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7374E9-9A00-4E4A-AEA1-76DC18DAA9BD}" type="slidenum">
              <a:rPr lang="en-US"/>
              <a:pPr fontAlgn="base">
                <a:spcBef>
                  <a:spcPct val="0"/>
                </a:spcBef>
                <a:spcAft>
                  <a:spcPct val="0"/>
                </a:spcAft>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defTabSz="912813">
              <a:spcBef>
                <a:spcPct val="0"/>
              </a:spcBef>
            </a:pPr>
            <a:endParaRPr lang="en-US"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B1AC2C-FEE0-4118-9330-E18E0665246C}" type="slidenum">
              <a:rPr lang="en-US"/>
              <a:pPr fontAlgn="base">
                <a:spcBef>
                  <a:spcPct val="0"/>
                </a:spcBef>
                <a:spcAft>
                  <a:spcPct val="0"/>
                </a:spcAft>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a:p>
            <a:pPr>
              <a:spcBef>
                <a:spcPct val="0"/>
              </a:spcBef>
            </a:pPr>
            <a:r>
              <a:rPr lang="en-US" b="1" u="sng" smtClean="0"/>
              <a:t>A task force convened in May 2009 at the annual CONTACT USA conference in Chicago.  It was there that this group started thinking about how to create a national network of crisis centers to provide OES services.</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0016D6-6B74-448B-A422-585A0DE0486C}" type="slidenum">
              <a:rPr lang="en-US"/>
              <a:pPr fontAlgn="base">
                <a:spcBef>
                  <a:spcPct val="0"/>
                </a:spcBef>
                <a:spcAft>
                  <a:spcPct val="0"/>
                </a:spcAft>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B67D08-3CE3-4E2A-B69C-92A39617A855}" type="slidenum">
              <a:rPr lang="en-US"/>
              <a:pPr fontAlgn="base">
                <a:spcBef>
                  <a:spcPct val="0"/>
                </a:spcBef>
                <a:spcAft>
                  <a:spcPct val="0"/>
                </a:spcAft>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78799D-D9CC-4D2A-9013-379853298E80}" type="slidenum">
              <a:rPr lang="en-US"/>
              <a:pPr fontAlgn="base">
                <a:spcBef>
                  <a:spcPct val="0"/>
                </a:spcBef>
                <a:spcAft>
                  <a:spcPct val="0"/>
                </a:spcAft>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B7B550-8FFB-4092-BB20-6A7D7774BA85}" type="slidenum">
              <a:rPr lang="en-US"/>
              <a:pPr fontAlgn="base">
                <a:spcBef>
                  <a:spcPct val="0"/>
                </a:spcBef>
                <a:spcAft>
                  <a:spcPct val="0"/>
                </a:spcAft>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defTabSz="912813">
              <a:spcBef>
                <a:spcPct val="0"/>
              </a:spcBef>
            </a:pPr>
            <a:endParaRPr lang="en-US"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3D2B9D-1C1C-49F7-99B0-43F736858E57}" type="slidenum">
              <a:rPr lang="en-US"/>
              <a:pPr fontAlgn="base">
                <a:spcBef>
                  <a:spcPct val="0"/>
                </a:spcBef>
                <a:spcAft>
                  <a:spcPct val="0"/>
                </a:spcAft>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ED0712-1209-42DA-8B94-0D7FC8A6D66D}" type="slidenum">
              <a:rPr lang="en-US"/>
              <a:pPr fontAlgn="base">
                <a:spcBef>
                  <a:spcPct val="0"/>
                </a:spcBef>
                <a:spcAft>
                  <a:spcPct val="0"/>
                </a:spcAft>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2BC3FAE-12CF-47DA-BD7D-CC6FE3D03F36}" type="datetimeFigureOut">
              <a:rPr lang="en-US"/>
              <a:pPr>
                <a:defRPr/>
              </a:pPr>
              <a:t>2/13/2013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B371E5-CB71-4A6C-AE76-73218220A76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D7A7EF-3F01-42AF-B618-4C348C5DBD77}" type="datetimeFigureOut">
              <a:rPr lang="en-US"/>
              <a:pPr>
                <a:defRPr/>
              </a:pPr>
              <a:t>2/13/2013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00DE1A-2108-4603-B025-241EA4C4841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E8066EE-C493-42DA-BD59-6C3F4097329D}" type="datetimeFigureOut">
              <a:rPr lang="en-US"/>
              <a:pPr>
                <a:defRPr/>
              </a:pPr>
              <a:t>2/13/2013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3A63DB-20EC-44D2-868E-376CBE89C0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AE263C-9752-43E5-8D00-B740481E8FA0}" type="datetimeFigureOut">
              <a:rPr lang="en-US"/>
              <a:pPr>
                <a:defRPr/>
              </a:pPr>
              <a:t>2/13/2013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F03304-9A57-41DE-8C0D-EBB0DBDA0A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C834BCF-16F2-40CE-BB00-61E36353E27F}" type="datetimeFigureOut">
              <a:rPr lang="en-US"/>
              <a:pPr>
                <a:defRPr/>
              </a:pPr>
              <a:t>2/13/2013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CC60C9-E86E-4E1F-AAEA-E33A440D469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D2A4D53-8F94-4CE5-94D1-33FF3EB25127}" type="datetimeFigureOut">
              <a:rPr lang="en-US"/>
              <a:pPr>
                <a:defRPr/>
              </a:pPr>
              <a:t>2/13/2013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3375688-6685-4C3F-97D3-70D1137D0D7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298C3D0-188F-4067-8561-AC36145E6C6A}" type="datetimeFigureOut">
              <a:rPr lang="en-US"/>
              <a:pPr>
                <a:defRPr/>
              </a:pPr>
              <a:t>2/13/2013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5FEB109-F984-4936-987E-CF1D4D88577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14E720F-9A97-4E8F-8DC9-45E3EF8ECF97}" type="datetimeFigureOut">
              <a:rPr lang="en-US"/>
              <a:pPr>
                <a:defRPr/>
              </a:pPr>
              <a:t>2/13/2013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1D6B2C4-C46A-4EF0-9C13-B20166814FB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9554A8E-4E2C-4881-9328-C606D675669D}" type="datetimeFigureOut">
              <a:rPr lang="en-US"/>
              <a:pPr>
                <a:defRPr/>
              </a:pPr>
              <a:t>2/13/2013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7C3E60C-BDC7-42FE-9292-4CCA0B5CC3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FE9F48-A4F2-4E62-BFAC-4C46B0505C5B}" type="datetimeFigureOut">
              <a:rPr lang="en-US"/>
              <a:pPr>
                <a:defRPr/>
              </a:pPr>
              <a:t>2/13/2013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145D9A1-A39B-4A18-A758-9D645BE19F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D30243-1973-44C1-8C26-24AF19BBCF8F}" type="datetimeFigureOut">
              <a:rPr lang="en-US"/>
              <a:pPr>
                <a:defRPr/>
              </a:pPr>
              <a:t>2/13/2013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AC61B3B-CC39-433E-8B13-C446BF46B0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E765E8E-4199-4E18-B5BD-ED6CA2A9DC67}" type="datetimeFigureOut">
              <a:rPr lang="en-US"/>
              <a:pPr>
                <a:defRPr/>
              </a:pPr>
              <a:t>2/13/2013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81666AD-C83A-4847-82CD-A21C7B6A631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914400" y="2274888"/>
            <a:ext cx="7315200" cy="2308225"/>
          </a:xfrm>
          <a:prstGeom prst="rect">
            <a:avLst/>
          </a:prstGeom>
          <a:noFill/>
          <a:ln w="9525">
            <a:noFill/>
            <a:miter lim="800000"/>
            <a:headEnd/>
            <a:tailEnd/>
          </a:ln>
        </p:spPr>
        <p:txBody>
          <a:bodyPr>
            <a:spAutoFit/>
          </a:bodyPr>
          <a:lstStyle/>
          <a:p>
            <a:r>
              <a:rPr lang="en-US" sz="2400">
                <a:latin typeface="Calibri" pitchFamily="34" charset="0"/>
              </a:rPr>
              <a:t>CONTACT USA (CUSA) is a network of crisis intervention centers across the nation. Conceived in 1967 as a response to the growing social issues of a changing nation, CONTACT has grown and evolved into a network of over 50 centers in 20 states, exploring new ways in which to serve their individual communities.</a:t>
            </a:r>
          </a:p>
        </p:txBody>
      </p:sp>
      <p:sp>
        <p:nvSpPr>
          <p:cNvPr id="14338" name="Title 2"/>
          <p:cNvSpPr>
            <a:spLocks noGrp="1"/>
          </p:cNvSpPr>
          <p:nvPr>
            <p:ph type="title"/>
          </p:nvPr>
        </p:nvSpPr>
        <p:spPr>
          <a:solidFill>
            <a:srgbClr val="33CC33"/>
          </a:solidFill>
        </p:spPr>
        <p:txBody>
          <a:bodyPr/>
          <a:lstStyle/>
          <a:p>
            <a:r>
              <a:rPr lang="en-US" smtClean="0"/>
              <a:t>CONTACT USA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57200" y="274638"/>
            <a:ext cx="8229600" cy="715962"/>
          </a:xfrm>
          <a:solidFill>
            <a:srgbClr val="00B050"/>
          </a:solidFill>
        </p:spPr>
        <p:txBody>
          <a:bodyPr/>
          <a:lstStyle/>
          <a:p>
            <a:r>
              <a:rPr lang="en-US" sz="3600" smtClean="0"/>
              <a:t>Etiquette on Chat</a:t>
            </a:r>
          </a:p>
        </p:txBody>
      </p:sp>
      <p:sp>
        <p:nvSpPr>
          <p:cNvPr id="3" name="Content Placeholder 2"/>
          <p:cNvSpPr>
            <a:spLocks noGrp="1"/>
          </p:cNvSpPr>
          <p:nvPr>
            <p:ph idx="1"/>
          </p:nvPr>
        </p:nvSpPr>
        <p:spPr>
          <a:xfrm>
            <a:off x="304800" y="1752600"/>
            <a:ext cx="8382000" cy="4013200"/>
          </a:xfrm>
        </p:spPr>
        <p:txBody>
          <a:bodyPr rtlCol="0">
            <a:normAutofit/>
          </a:bodyPr>
          <a:lstStyle/>
          <a:p>
            <a:pPr marL="457200" indent="-457200" fontAlgn="auto">
              <a:spcAft>
                <a:spcPts val="0"/>
              </a:spcAft>
              <a:buFont typeface="+mj-lt"/>
              <a:buAutoNum type="arabicPeriod"/>
              <a:defRPr/>
            </a:pPr>
            <a:r>
              <a:rPr lang="en-US" sz="2000" dirty="0" smtClean="0"/>
              <a:t>Respond promptly to a Chat Visitor and expect the same from them. </a:t>
            </a:r>
          </a:p>
          <a:p>
            <a:pPr marL="457200" indent="-457200" fontAlgn="auto">
              <a:spcAft>
                <a:spcPts val="0"/>
              </a:spcAft>
              <a:buFont typeface="+mj-lt"/>
              <a:buAutoNum type="arabicPeriod"/>
              <a:defRPr/>
            </a:pPr>
            <a:r>
              <a:rPr lang="en-US" sz="2000" dirty="0" smtClean="0"/>
              <a:t>Answer a request for chat as promptly as possible but not longer than two minutes. </a:t>
            </a:r>
          </a:p>
          <a:p>
            <a:pPr marL="457200" indent="-457200" fontAlgn="auto">
              <a:spcAft>
                <a:spcPts val="0"/>
              </a:spcAft>
              <a:buFont typeface="+mj-lt"/>
              <a:buAutoNum type="arabicPeriod"/>
              <a:defRPr/>
            </a:pPr>
            <a:r>
              <a:rPr lang="en-US" sz="2000" dirty="0" smtClean="0"/>
              <a:t>Do not use slang in conversations; maintain professionalism (use emoticons sparingly).</a:t>
            </a:r>
          </a:p>
          <a:p>
            <a:pPr marL="457200" indent="-457200" fontAlgn="auto">
              <a:spcAft>
                <a:spcPts val="0"/>
              </a:spcAft>
              <a:buFont typeface="+mj-lt"/>
              <a:buAutoNum type="arabicPeriod"/>
              <a:defRPr/>
            </a:pPr>
            <a:r>
              <a:rPr lang="en-US" sz="2000" dirty="0" smtClean="0"/>
              <a:t>Use correct punctuation and minimize spelling errors. </a:t>
            </a:r>
          </a:p>
          <a:p>
            <a:pPr marL="457200" indent="-457200" fontAlgn="auto">
              <a:spcAft>
                <a:spcPts val="0"/>
              </a:spcAft>
              <a:buFont typeface="+mj-lt"/>
              <a:buAutoNum type="arabicPeriod"/>
              <a:defRPr/>
            </a:pPr>
            <a:r>
              <a:rPr lang="en-US" sz="2000" dirty="0" smtClean="0"/>
              <a:t>Refrain from joking with the Visitor.  There is more chance for miscommunication in the absence of verbal tone, so it is more difficult for the visitor to tell if you are kidding, tongue-in-cheek, serious, sarcastic, etc.  </a:t>
            </a:r>
          </a:p>
          <a:p>
            <a:pPr marL="457200" indent="-457200" fontAlgn="auto">
              <a:spcAft>
                <a:spcPts val="0"/>
              </a:spcAft>
              <a:buFont typeface="+mj-lt"/>
              <a:buAutoNum type="arabicPeriod"/>
              <a:defRPr/>
            </a:pPr>
            <a:r>
              <a:rPr lang="en-US" sz="2000" dirty="0" smtClean="0"/>
              <a:t>Do not type in ALL CAPITALS – it is called “shouting” and is considered to be rude. </a:t>
            </a:r>
          </a:p>
          <a:p>
            <a:pPr fontAlgn="auto">
              <a:spcAft>
                <a:spcPts val="0"/>
              </a:spcAft>
              <a:buFont typeface="Arial" pitchFamily="34" charset="0"/>
              <a:buChar char="•"/>
              <a:defRPr/>
            </a:pP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304800" y="76200"/>
            <a:ext cx="8382000" cy="762000"/>
          </a:xfrm>
          <a:solidFill>
            <a:srgbClr val="00B050"/>
          </a:solidFill>
        </p:spPr>
        <p:txBody>
          <a:bodyPr/>
          <a:lstStyle/>
          <a:p>
            <a:r>
              <a:rPr lang="en-US" sz="4000" smtClean="0"/>
              <a:t>Chat Timing</a:t>
            </a:r>
          </a:p>
        </p:txBody>
      </p:sp>
      <p:sp>
        <p:nvSpPr>
          <p:cNvPr id="38915" name="Rectangle 3"/>
          <p:cNvSpPr>
            <a:spLocks noGrp="1" noChangeArrowheads="1"/>
          </p:cNvSpPr>
          <p:nvPr>
            <p:ph idx="1"/>
          </p:nvPr>
        </p:nvSpPr>
        <p:spPr>
          <a:xfrm>
            <a:off x="381000" y="1066800"/>
            <a:ext cx="8001000" cy="4724400"/>
          </a:xfrm>
        </p:spPr>
        <p:txBody>
          <a:bodyPr rtlCol="0">
            <a:normAutofit/>
          </a:bodyPr>
          <a:lstStyle/>
          <a:p>
            <a:pPr marL="285750" lvl="1" fontAlgn="auto">
              <a:lnSpc>
                <a:spcPct val="90000"/>
              </a:lnSpc>
              <a:spcAft>
                <a:spcPts val="0"/>
              </a:spcAft>
              <a:buFont typeface="Wingdings" pitchFamily="2" charset="2"/>
              <a:buChar char="§"/>
              <a:defRPr/>
            </a:pPr>
            <a:r>
              <a:rPr lang="en-US" sz="2000" b="1" dirty="0"/>
              <a:t>Jumping too far ahead: </a:t>
            </a:r>
          </a:p>
          <a:p>
            <a:pPr marL="576263" lvl="1" indent="-228600" fontAlgn="auto">
              <a:lnSpc>
                <a:spcPct val="90000"/>
              </a:lnSpc>
              <a:spcAft>
                <a:spcPts val="0"/>
              </a:spcAft>
              <a:buFont typeface="Arial" pitchFamily="34" charset="0"/>
              <a:buChar char="–"/>
              <a:defRPr/>
            </a:pPr>
            <a:r>
              <a:rPr lang="en-US" sz="1800" dirty="0"/>
              <a:t>A </a:t>
            </a:r>
            <a:r>
              <a:rPr lang="en-US" sz="1800" dirty="0" smtClean="0"/>
              <a:t>Specialist </a:t>
            </a:r>
            <a:r>
              <a:rPr lang="en-US" sz="1800" dirty="0"/>
              <a:t>may use too many questions, or may move too quickly toward “problem solving</a:t>
            </a:r>
            <a:r>
              <a:rPr lang="en-US" sz="1800" dirty="0" smtClean="0"/>
              <a:t>”.  </a:t>
            </a:r>
            <a:endParaRPr lang="en-US" sz="1800" dirty="0"/>
          </a:p>
          <a:p>
            <a:pPr marL="576263" lvl="1" indent="-228600" fontAlgn="auto">
              <a:lnSpc>
                <a:spcPct val="90000"/>
              </a:lnSpc>
              <a:spcAft>
                <a:spcPts val="0"/>
              </a:spcAft>
              <a:buFont typeface="Arial" pitchFamily="34" charset="0"/>
              <a:buChar char="–"/>
              <a:defRPr/>
            </a:pPr>
            <a:r>
              <a:rPr lang="en-US" sz="1800" dirty="0"/>
              <a:t>Using open-ended questions, validation and empathy at the beginning of a </a:t>
            </a:r>
            <a:r>
              <a:rPr lang="en-US" sz="1800" dirty="0" smtClean="0"/>
              <a:t>chat </a:t>
            </a:r>
            <a:r>
              <a:rPr lang="en-US" sz="1800" dirty="0"/>
              <a:t>will allow the Visitor to express the issues that brought them to chat.</a:t>
            </a:r>
          </a:p>
          <a:p>
            <a:pPr fontAlgn="auto">
              <a:lnSpc>
                <a:spcPct val="90000"/>
              </a:lnSpc>
              <a:spcAft>
                <a:spcPts val="0"/>
              </a:spcAft>
              <a:buFont typeface="Arial" pitchFamily="34" charset="0"/>
              <a:buChar char="•"/>
              <a:defRPr/>
            </a:pPr>
            <a:r>
              <a:rPr lang="en-US" sz="2000" b="1" dirty="0" smtClean="0"/>
              <a:t>Chat segments:</a:t>
            </a:r>
            <a:endParaRPr lang="en-US" sz="2000" dirty="0"/>
          </a:p>
          <a:p>
            <a:pPr marL="576263" lvl="1" indent="-228600" fontAlgn="auto">
              <a:lnSpc>
                <a:spcPct val="90000"/>
              </a:lnSpc>
              <a:spcAft>
                <a:spcPts val="0"/>
              </a:spcAft>
              <a:buFont typeface="Arial" pitchFamily="34" charset="0"/>
              <a:buChar char="–"/>
              <a:defRPr/>
            </a:pPr>
            <a:r>
              <a:rPr lang="en-US" sz="1800" dirty="0"/>
              <a:t>Not too short, but too long.</a:t>
            </a:r>
          </a:p>
          <a:p>
            <a:pPr marL="576263" lvl="1" indent="-228600" fontAlgn="auto">
              <a:lnSpc>
                <a:spcPct val="90000"/>
              </a:lnSpc>
              <a:spcAft>
                <a:spcPts val="0"/>
              </a:spcAft>
              <a:buFont typeface="Arial" pitchFamily="34" charset="0"/>
              <a:buChar char="–"/>
              <a:defRPr/>
            </a:pPr>
            <a:r>
              <a:rPr lang="en-US" sz="1800" dirty="0"/>
              <a:t>Come to a happy medium with your “chat segments,” </a:t>
            </a:r>
            <a:r>
              <a:rPr lang="en-US" sz="1800" dirty="0" smtClean="0"/>
              <a:t>matching </a:t>
            </a:r>
            <a:r>
              <a:rPr lang="en-US" sz="1800" dirty="0"/>
              <a:t>the </a:t>
            </a:r>
            <a:r>
              <a:rPr lang="en-US" sz="1800" dirty="0" smtClean="0"/>
              <a:t>Visitor’s style, if appropriate.</a:t>
            </a:r>
          </a:p>
          <a:p>
            <a:pPr fontAlgn="auto">
              <a:lnSpc>
                <a:spcPct val="90000"/>
              </a:lnSpc>
              <a:spcAft>
                <a:spcPts val="0"/>
              </a:spcAft>
              <a:buFont typeface="Arial" pitchFamily="34" charset="0"/>
              <a:buChar char="•"/>
              <a:defRPr/>
            </a:pPr>
            <a:r>
              <a:rPr lang="en-US" sz="2000" b="1" dirty="0" smtClean="0"/>
              <a:t>Out </a:t>
            </a:r>
            <a:r>
              <a:rPr lang="en-US" sz="2000" b="1" dirty="0"/>
              <a:t>of sync communication:</a:t>
            </a:r>
            <a:r>
              <a:rPr lang="en-US" sz="2000" dirty="0"/>
              <a:t> </a:t>
            </a:r>
            <a:r>
              <a:rPr lang="en-US" sz="1800" dirty="0" smtClean="0"/>
              <a:t>a Visitor’s response </a:t>
            </a:r>
            <a:r>
              <a:rPr lang="en-US" sz="1800" dirty="0"/>
              <a:t>to a question </a:t>
            </a:r>
            <a:r>
              <a:rPr lang="en-US" sz="1800" dirty="0" smtClean="0"/>
              <a:t>may come after they’ve provided additional </a:t>
            </a:r>
            <a:r>
              <a:rPr lang="en-US" sz="1800" dirty="0"/>
              <a:t>content. </a:t>
            </a:r>
            <a:endParaRPr lang="en-US" sz="1800" dirty="0" smtClean="0"/>
          </a:p>
          <a:p>
            <a:pPr lvl="2" fontAlgn="auto">
              <a:lnSpc>
                <a:spcPct val="90000"/>
              </a:lnSpc>
              <a:spcAft>
                <a:spcPts val="0"/>
              </a:spcAft>
              <a:buFont typeface="Arial" pitchFamily="34" charset="0"/>
              <a:buChar char="•"/>
              <a:defRPr/>
            </a:pPr>
            <a:r>
              <a:rPr lang="en-US" sz="1800" dirty="0" smtClean="0"/>
              <a:t>This is common in chat settings. It’s ok to clarify which </a:t>
            </a:r>
            <a:r>
              <a:rPr lang="en-US" sz="1800" dirty="0"/>
              <a:t>answer corresponded to which question and other potentially confused meanings</a:t>
            </a:r>
            <a:r>
              <a:rPr lang="en-US" sz="1800" dirty="0" smtClean="0"/>
              <a:t>.</a:t>
            </a:r>
            <a:endParaRPr lang="en-US" sz="2000" dirty="0" smtClean="0"/>
          </a:p>
          <a:p>
            <a:pPr marL="0" lvl="1" indent="0" fontAlgn="auto">
              <a:lnSpc>
                <a:spcPct val="90000"/>
              </a:lnSpc>
              <a:spcAft>
                <a:spcPts val="0"/>
              </a:spcAft>
              <a:buFont typeface="Arial" pitchFamily="34" charset="0"/>
              <a:buNone/>
              <a:defRPr/>
            </a:pPr>
            <a:endParaRPr lang="en-US" sz="900" dirty="0" smtClean="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457200" y="274638"/>
            <a:ext cx="8229600" cy="944562"/>
          </a:xfrm>
          <a:solidFill>
            <a:srgbClr val="00B050"/>
          </a:solidFill>
        </p:spPr>
        <p:txBody>
          <a:bodyPr/>
          <a:lstStyle/>
          <a:p>
            <a:r>
              <a:rPr lang="en-US" sz="4000" smtClean="0"/>
              <a:t>High Levels of Disclosure</a:t>
            </a:r>
          </a:p>
        </p:txBody>
      </p:sp>
      <p:sp>
        <p:nvSpPr>
          <p:cNvPr id="3" name="Content Placeholder 2"/>
          <p:cNvSpPr>
            <a:spLocks noGrp="1"/>
          </p:cNvSpPr>
          <p:nvPr>
            <p:ph idx="1"/>
          </p:nvPr>
        </p:nvSpPr>
        <p:spPr>
          <a:xfrm>
            <a:off x="304800" y="1981200"/>
            <a:ext cx="8534400" cy="3632200"/>
          </a:xfrm>
        </p:spPr>
        <p:txBody>
          <a:bodyPr rtlCol="0">
            <a:normAutofit fontScale="92500" lnSpcReduction="10000"/>
          </a:bodyPr>
          <a:lstStyle/>
          <a:p>
            <a:pPr fontAlgn="auto">
              <a:spcAft>
                <a:spcPts val="0"/>
              </a:spcAft>
              <a:buFont typeface="Arial" pitchFamily="34" charset="0"/>
              <a:buChar char="•"/>
              <a:defRPr/>
            </a:pPr>
            <a:r>
              <a:rPr lang="en-US" sz="2400" dirty="0" smtClean="0"/>
              <a:t>Online disclosure is high and many topics are often disclosed at once.  </a:t>
            </a:r>
          </a:p>
          <a:p>
            <a:pPr lvl="1" fontAlgn="auto">
              <a:spcAft>
                <a:spcPts val="0"/>
              </a:spcAft>
              <a:buFont typeface="Arial" pitchFamily="34" charset="0"/>
              <a:buChar char="–"/>
              <a:defRPr/>
            </a:pPr>
            <a:r>
              <a:rPr lang="en-US" sz="2400" dirty="0" smtClean="0"/>
              <a:t>Visitors may not answer questions because they are busy typing out more details.  </a:t>
            </a:r>
          </a:p>
          <a:p>
            <a:pPr lvl="1" fontAlgn="auto">
              <a:spcAft>
                <a:spcPts val="0"/>
              </a:spcAft>
              <a:buFont typeface="Arial" pitchFamily="34" charset="0"/>
              <a:buChar char="–"/>
              <a:defRPr/>
            </a:pPr>
            <a:r>
              <a:rPr lang="en-US" sz="2400" dirty="0"/>
              <a:t>There may be a very high need for the Visitor to “vent” for a long period of time. </a:t>
            </a:r>
            <a:endParaRPr lang="en-US" sz="2400" dirty="0" smtClean="0"/>
          </a:p>
          <a:p>
            <a:pPr fontAlgn="auto">
              <a:spcAft>
                <a:spcPts val="0"/>
              </a:spcAft>
              <a:buFont typeface="Arial" pitchFamily="34" charset="0"/>
              <a:buChar char="•"/>
              <a:defRPr/>
            </a:pPr>
            <a:r>
              <a:rPr lang="x-none" sz="2400" b="1" i="1" smtClean="0"/>
              <a:t>Assertiveness and </a:t>
            </a:r>
            <a:r>
              <a:rPr lang="en-US" sz="2400" b="1" i="1" dirty="0" smtClean="0"/>
              <a:t>Use of </a:t>
            </a:r>
            <a:r>
              <a:rPr lang="x-none" sz="2400" b="1" i="1" smtClean="0"/>
              <a:t>Repeating Questions</a:t>
            </a:r>
            <a:r>
              <a:rPr lang="en-US" sz="2400" b="1" i="1" dirty="0" smtClean="0"/>
              <a:t>:</a:t>
            </a:r>
          </a:p>
          <a:p>
            <a:pPr lvl="1" fontAlgn="auto">
              <a:spcAft>
                <a:spcPts val="0"/>
              </a:spcAft>
              <a:buFont typeface="Arial" pitchFamily="34" charset="0"/>
              <a:buChar char="–"/>
              <a:defRPr/>
            </a:pPr>
            <a:r>
              <a:rPr lang="en-US" sz="2400" dirty="0"/>
              <a:t>B</a:t>
            </a:r>
            <a:r>
              <a:rPr lang="en-US" sz="2400" dirty="0" smtClean="0"/>
              <a:t>e assertive (not aggressive) in directing the flow of the chat at all times</a:t>
            </a:r>
            <a:r>
              <a:rPr lang="en-US" sz="2400" dirty="0"/>
              <a:t>.</a:t>
            </a:r>
            <a:endParaRPr lang="en-US" sz="2400" dirty="0" smtClean="0"/>
          </a:p>
          <a:p>
            <a:pPr lvl="1" fontAlgn="auto">
              <a:spcAft>
                <a:spcPts val="0"/>
              </a:spcAft>
              <a:buFont typeface="Arial" pitchFamily="34" charset="0"/>
              <a:buChar char="–"/>
              <a:defRPr/>
            </a:pPr>
            <a:r>
              <a:rPr lang="en-US" sz="2400" dirty="0" smtClean="0"/>
              <a:t>Help the Visitor focus on one issue at a time. </a:t>
            </a:r>
          </a:p>
          <a:p>
            <a:pPr lvl="1" fontAlgn="auto">
              <a:spcAft>
                <a:spcPts val="0"/>
              </a:spcAft>
              <a:buFont typeface="Arial" pitchFamily="34" charset="0"/>
              <a:buChar char="–"/>
              <a:defRPr/>
            </a:pPr>
            <a:r>
              <a:rPr lang="en-US" sz="2400" dirty="0" smtClean="0"/>
              <a:t>Repeat questions if the visitor does not answer the first time.  </a:t>
            </a:r>
          </a:p>
          <a:p>
            <a:pPr fontAlgn="auto">
              <a:spcAft>
                <a:spcPts val="0"/>
              </a:spcAft>
              <a:buFont typeface="Arial" pitchFamily="34" charset="0"/>
              <a:buChar char="•"/>
              <a:defRPr/>
            </a:pPr>
            <a:endParaRPr lang="en-US"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solidFill>
            <a:srgbClr val="00B050"/>
          </a:solidFill>
        </p:spPr>
        <p:txBody>
          <a:bodyPr/>
          <a:lstStyle/>
          <a:p>
            <a:r>
              <a:rPr lang="en-US" sz="4000" smtClean="0"/>
              <a:t>Abrupt Endings on Chat</a:t>
            </a:r>
          </a:p>
        </p:txBody>
      </p:sp>
      <p:sp>
        <p:nvSpPr>
          <p:cNvPr id="34818" name="Content Placeholder 2"/>
          <p:cNvSpPr>
            <a:spLocks noGrp="1"/>
          </p:cNvSpPr>
          <p:nvPr>
            <p:ph idx="1"/>
          </p:nvPr>
        </p:nvSpPr>
        <p:spPr>
          <a:xfrm>
            <a:off x="304800" y="1600200"/>
            <a:ext cx="8534400" cy="4175125"/>
          </a:xfrm>
        </p:spPr>
        <p:txBody>
          <a:bodyPr/>
          <a:lstStyle/>
          <a:p>
            <a:pPr>
              <a:buFont typeface="Arial" charset="0"/>
              <a:buNone/>
            </a:pPr>
            <a:r>
              <a:rPr lang="en-US" sz="2400" b="1" i="1" smtClean="0"/>
              <a:t>Transient and Unconnected Nature of Chat</a:t>
            </a:r>
          </a:p>
          <a:p>
            <a:r>
              <a:rPr lang="en-US" sz="2400" smtClean="0"/>
              <a:t>The flip side of the online disinhibiting effect:</a:t>
            </a:r>
          </a:p>
          <a:p>
            <a:pPr lvl="1"/>
            <a:r>
              <a:rPr lang="en-US" sz="2400" smtClean="0"/>
              <a:t>While it is easier for Visitors to disclose in an online environment, it is also much easier for them to disconnect (lower feeling of responsibility to the relationship/ easier to leave someone you cannot see).  </a:t>
            </a:r>
          </a:p>
          <a:p>
            <a:r>
              <a:rPr lang="en-US" sz="2400" smtClean="0"/>
              <a:t>It can be hard to have a chat end without resolution especially as we have no way of “calling back” Visitors that have not given us contact information.  </a:t>
            </a:r>
          </a:p>
          <a:p>
            <a:endParaRPr lang="en-US" sz="2400" smtClean="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solidFill>
            <a:srgbClr val="00B050"/>
          </a:solidFill>
        </p:spPr>
        <p:txBody>
          <a:bodyPr/>
          <a:lstStyle/>
          <a:p>
            <a:r>
              <a:rPr lang="en-US" sz="4000" smtClean="0"/>
              <a:t>Suicide Risk Assessment</a:t>
            </a:r>
          </a:p>
        </p:txBody>
      </p:sp>
      <p:sp>
        <p:nvSpPr>
          <p:cNvPr id="36866" name="Content Placeholder 4"/>
          <p:cNvSpPr>
            <a:spLocks noGrp="1"/>
          </p:cNvSpPr>
          <p:nvPr>
            <p:ph idx="1"/>
          </p:nvPr>
        </p:nvSpPr>
        <p:spPr>
          <a:xfrm>
            <a:off x="304800" y="1676400"/>
            <a:ext cx="8534400" cy="4013200"/>
          </a:xfrm>
        </p:spPr>
        <p:txBody>
          <a:bodyPr/>
          <a:lstStyle/>
          <a:p>
            <a:r>
              <a:rPr lang="en-US" sz="2800" smtClean="0"/>
              <a:t>Risk assessment takes longer on chat.</a:t>
            </a:r>
          </a:p>
          <a:p>
            <a:r>
              <a:rPr lang="en-US" sz="2800" smtClean="0"/>
              <a:t>Asking all the questions may need to be woven in many sections of the chat.  If resistant at first, come back to them later.  </a:t>
            </a:r>
          </a:p>
          <a:p>
            <a:r>
              <a:rPr lang="en-US" sz="2800" smtClean="0"/>
              <a:t>Preface with a leading statement in text-based communication. </a:t>
            </a:r>
          </a:p>
          <a:p>
            <a:r>
              <a:rPr lang="en-US" sz="2800" smtClean="0"/>
              <a:t>Stay focused on the questions you need to ask. </a:t>
            </a:r>
          </a:p>
          <a:p>
            <a:r>
              <a:rPr lang="en-US" sz="2800" smtClean="0"/>
              <a:t>Begin the risk assessment as soon as a comfortable rapport has been established, as chats can unexpectedly end at any time. </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274638"/>
            <a:ext cx="8229600" cy="868362"/>
          </a:xfrm>
          <a:solidFill>
            <a:srgbClr val="00B050"/>
          </a:solidFill>
        </p:spPr>
        <p:txBody>
          <a:bodyPr/>
          <a:lstStyle/>
          <a:p>
            <a:r>
              <a:rPr lang="en-US" sz="4000" smtClean="0"/>
              <a:t>High/Imminent Risk on Chat</a:t>
            </a:r>
          </a:p>
        </p:txBody>
      </p:sp>
      <p:sp>
        <p:nvSpPr>
          <p:cNvPr id="3" name="Content Placeholder 2"/>
          <p:cNvSpPr>
            <a:spLocks noGrp="1"/>
          </p:cNvSpPr>
          <p:nvPr>
            <p:ph idx="1"/>
          </p:nvPr>
        </p:nvSpPr>
        <p:spPr>
          <a:xfrm>
            <a:off x="228600" y="1600200"/>
            <a:ext cx="8686800" cy="3937000"/>
          </a:xfrm>
        </p:spPr>
        <p:txBody>
          <a:bodyPr rtlCol="0">
            <a:normAutofit/>
          </a:bodyPr>
          <a:lstStyle/>
          <a:p>
            <a:pPr fontAlgn="auto">
              <a:spcAft>
                <a:spcPts val="0"/>
              </a:spcAft>
              <a:buFont typeface="Arial" pitchFamily="34" charset="0"/>
              <a:buNone/>
              <a:defRPr/>
            </a:pPr>
            <a:r>
              <a:rPr lang="x-none" sz="2000" b="1" i="1" smtClean="0"/>
              <a:t>Chat Visitor Location</a:t>
            </a:r>
            <a:endParaRPr lang="en-US" sz="2000" b="1" i="1" dirty="0" smtClean="0"/>
          </a:p>
          <a:p>
            <a:pPr fontAlgn="auto">
              <a:spcAft>
                <a:spcPts val="0"/>
              </a:spcAft>
              <a:buFont typeface="Arial" pitchFamily="34" charset="0"/>
              <a:buChar char="•"/>
              <a:defRPr/>
            </a:pPr>
            <a:r>
              <a:rPr lang="en-US" sz="2000" dirty="0" smtClean="0"/>
              <a:t>For each visitor we have an Internet Protocol (IP) address, which is the unique virtual address for each computer.  </a:t>
            </a:r>
          </a:p>
          <a:p>
            <a:pPr fontAlgn="auto">
              <a:spcAft>
                <a:spcPts val="0"/>
              </a:spcAft>
              <a:buFont typeface="Arial" pitchFamily="34" charset="0"/>
              <a:buChar char="•"/>
              <a:defRPr/>
            </a:pPr>
            <a:r>
              <a:rPr lang="en-US" sz="2000" dirty="0" smtClean="0"/>
              <a:t>This is not always traceable back to a computer – for example, if it is part of a University or Wi-Fi network. </a:t>
            </a:r>
          </a:p>
          <a:p>
            <a:pPr marL="0" indent="0" fontAlgn="auto">
              <a:spcAft>
                <a:spcPts val="0"/>
              </a:spcAft>
              <a:buFont typeface="Arial" pitchFamily="34" charset="0"/>
              <a:buNone/>
              <a:defRPr/>
            </a:pPr>
            <a:endParaRPr lang="en-US" sz="2000" dirty="0" smtClean="0"/>
          </a:p>
          <a:p>
            <a:pPr fontAlgn="auto">
              <a:spcAft>
                <a:spcPts val="0"/>
              </a:spcAft>
              <a:buFont typeface="Arial" pitchFamily="34" charset="0"/>
              <a:buNone/>
              <a:defRPr/>
            </a:pPr>
            <a:r>
              <a:rPr lang="x-none" sz="2000" b="1" i="1" smtClean="0"/>
              <a:t>Chat to Phone</a:t>
            </a:r>
            <a:endParaRPr lang="en-US" sz="2000" b="1" i="1" dirty="0" smtClean="0"/>
          </a:p>
          <a:p>
            <a:pPr fontAlgn="auto">
              <a:spcAft>
                <a:spcPts val="0"/>
              </a:spcAft>
              <a:buFont typeface="Arial" pitchFamily="34" charset="0"/>
              <a:buChar char="•"/>
              <a:defRPr/>
            </a:pPr>
            <a:r>
              <a:rPr lang="en-US" sz="2000" dirty="0" smtClean="0"/>
              <a:t>You may be able to turn high risk chats into phone conversations. You should have an internal protocol on how and when to turn a chat into a phone call.</a:t>
            </a:r>
          </a:p>
          <a:p>
            <a:pPr fontAlgn="auto">
              <a:spcAft>
                <a:spcPts val="0"/>
              </a:spcAft>
              <a:buFont typeface="Arial" pitchFamily="34" charset="0"/>
              <a:buChar char="•"/>
              <a:defRPr/>
            </a:pPr>
            <a:endParaRPr lang="en-US" dirty="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304800" y="228600"/>
            <a:ext cx="8610600" cy="715963"/>
          </a:xfrm>
          <a:solidFill>
            <a:srgbClr val="00B050"/>
          </a:solidFill>
        </p:spPr>
        <p:txBody>
          <a:bodyPr/>
          <a:lstStyle/>
          <a:p>
            <a:r>
              <a:rPr lang="en-US" sz="4000" smtClean="0"/>
              <a:t>Facilitating Active Intervention</a:t>
            </a:r>
          </a:p>
        </p:txBody>
      </p:sp>
      <p:sp>
        <p:nvSpPr>
          <p:cNvPr id="45059" name="Content Placeholder 2"/>
          <p:cNvSpPr>
            <a:spLocks noGrp="1"/>
          </p:cNvSpPr>
          <p:nvPr>
            <p:ph idx="1"/>
          </p:nvPr>
        </p:nvSpPr>
        <p:spPr>
          <a:xfrm>
            <a:off x="457200" y="1066800"/>
            <a:ext cx="8001000" cy="4873625"/>
          </a:xfrm>
        </p:spPr>
        <p:txBody>
          <a:bodyPr rtlCol="0">
            <a:normAutofit lnSpcReduction="10000"/>
          </a:bodyPr>
          <a:lstStyle/>
          <a:p>
            <a:pPr fontAlgn="auto">
              <a:spcAft>
                <a:spcPts val="0"/>
              </a:spcAft>
              <a:buFont typeface="Arial" pitchFamily="34" charset="0"/>
              <a:buChar char="•"/>
              <a:defRPr/>
            </a:pPr>
            <a:r>
              <a:rPr lang="en-US" sz="2400" b="1" dirty="0" smtClean="0"/>
              <a:t>“Active Intervention”</a:t>
            </a:r>
            <a:r>
              <a:rPr lang="en-US" sz="2400" dirty="0" smtClean="0"/>
              <a:t> </a:t>
            </a:r>
            <a:r>
              <a:rPr lang="en-US" sz="2400" dirty="0"/>
              <a:t>is much more difficult online without the cooperation of the Visitor. </a:t>
            </a:r>
          </a:p>
          <a:p>
            <a:pPr fontAlgn="auto">
              <a:spcAft>
                <a:spcPts val="0"/>
              </a:spcAft>
              <a:buFont typeface="Arial" pitchFamily="34" charset="0"/>
              <a:buChar char="•"/>
              <a:defRPr/>
            </a:pPr>
            <a:r>
              <a:rPr lang="en-US" sz="2400" dirty="0"/>
              <a:t>If risk of harm is suspected, attempt to collect identifying </a:t>
            </a:r>
            <a:r>
              <a:rPr lang="en-US" sz="2400" dirty="0" smtClean="0"/>
              <a:t>information: </a:t>
            </a:r>
            <a:endParaRPr lang="en-US" sz="2400" dirty="0"/>
          </a:p>
          <a:p>
            <a:pPr lvl="3" fontAlgn="auto">
              <a:spcAft>
                <a:spcPts val="0"/>
              </a:spcAft>
              <a:buFont typeface="Arial" pitchFamily="34" charset="0"/>
              <a:buChar char="–"/>
              <a:defRPr/>
            </a:pPr>
            <a:r>
              <a:rPr lang="en-US" sz="2400" dirty="0"/>
              <a:t>full name</a:t>
            </a:r>
          </a:p>
          <a:p>
            <a:pPr lvl="3" fontAlgn="auto">
              <a:spcAft>
                <a:spcPts val="0"/>
              </a:spcAft>
              <a:buFont typeface="Arial" pitchFamily="34" charset="0"/>
              <a:buChar char="–"/>
              <a:defRPr/>
            </a:pPr>
            <a:r>
              <a:rPr lang="en-US" sz="2400" dirty="0"/>
              <a:t>phone number</a:t>
            </a:r>
          </a:p>
          <a:p>
            <a:pPr lvl="3" fontAlgn="auto">
              <a:spcAft>
                <a:spcPts val="0"/>
              </a:spcAft>
              <a:buFont typeface="Arial" pitchFamily="34" charset="0"/>
              <a:buChar char="–"/>
              <a:defRPr/>
            </a:pPr>
            <a:r>
              <a:rPr lang="en-US" sz="2400" dirty="0"/>
              <a:t>address</a:t>
            </a:r>
          </a:p>
          <a:p>
            <a:pPr lvl="3" fontAlgn="auto">
              <a:spcAft>
                <a:spcPts val="0"/>
              </a:spcAft>
              <a:buFont typeface="Arial" pitchFamily="34" charset="0"/>
              <a:buChar char="–"/>
              <a:defRPr/>
            </a:pPr>
            <a:r>
              <a:rPr lang="en-US" sz="2400" dirty="0"/>
              <a:t>emergency contact</a:t>
            </a:r>
          </a:p>
          <a:p>
            <a:pPr fontAlgn="auto">
              <a:spcAft>
                <a:spcPts val="0"/>
              </a:spcAft>
              <a:buFont typeface="Arial" pitchFamily="34" charset="0"/>
              <a:buChar char="•"/>
              <a:defRPr/>
            </a:pPr>
            <a:r>
              <a:rPr lang="en-US" sz="2400" dirty="0"/>
              <a:t>Obtain </a:t>
            </a:r>
            <a:r>
              <a:rPr lang="en-US" sz="2400" dirty="0" smtClean="0"/>
              <a:t>the Visitor’s IP </a:t>
            </a:r>
            <a:r>
              <a:rPr lang="en-US" sz="2400" dirty="0"/>
              <a:t>address </a:t>
            </a:r>
            <a:r>
              <a:rPr lang="en-US" sz="2400" dirty="0" smtClean="0"/>
              <a:t>(can be gotten from the chat software itself)</a:t>
            </a:r>
            <a:endParaRPr lang="en-US" sz="2400" dirty="0"/>
          </a:p>
          <a:p>
            <a:pPr fontAlgn="auto">
              <a:spcAft>
                <a:spcPts val="0"/>
              </a:spcAft>
              <a:buFont typeface="Arial" pitchFamily="34" charset="0"/>
              <a:buChar char="•"/>
              <a:defRPr/>
            </a:pPr>
            <a:r>
              <a:rPr lang="en-US" sz="2400" dirty="0"/>
              <a:t>Contact local authorities when police intervention may be </a:t>
            </a:r>
            <a:r>
              <a:rPr lang="en-US" sz="2400" dirty="0" smtClean="0"/>
              <a:t>necessary.</a:t>
            </a:r>
            <a:endParaRPr lang="en-US" sz="2400" dirty="0"/>
          </a:p>
          <a:p>
            <a:pPr fontAlgn="auto">
              <a:spcAft>
                <a:spcPts val="0"/>
              </a:spcAft>
              <a:buFont typeface="Arial" pitchFamily="34" charset="0"/>
              <a:buChar char="•"/>
              <a:defRPr/>
            </a:pPr>
            <a:endParaRPr lang="en-US" sz="2800" dirty="0" smtClean="0"/>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457200" y="274638"/>
            <a:ext cx="8229600" cy="792162"/>
          </a:xfrm>
          <a:solidFill>
            <a:srgbClr val="00B050"/>
          </a:solidFill>
        </p:spPr>
        <p:txBody>
          <a:bodyPr/>
          <a:lstStyle/>
          <a:p>
            <a:r>
              <a:rPr lang="en-US" sz="4000" smtClean="0"/>
              <a:t>Staffing Considerations</a:t>
            </a:r>
          </a:p>
        </p:txBody>
      </p:sp>
      <p:sp>
        <p:nvSpPr>
          <p:cNvPr id="43010" name="Content Placeholder 2"/>
          <p:cNvSpPr>
            <a:spLocks noGrp="1"/>
          </p:cNvSpPr>
          <p:nvPr>
            <p:ph idx="1"/>
          </p:nvPr>
        </p:nvSpPr>
        <p:spPr>
          <a:xfrm>
            <a:off x="457200" y="1143000"/>
            <a:ext cx="7924800" cy="5105400"/>
          </a:xfrm>
        </p:spPr>
        <p:txBody>
          <a:bodyPr/>
          <a:lstStyle/>
          <a:p>
            <a:pPr>
              <a:buFont typeface="Arial" charset="0"/>
              <a:buNone/>
            </a:pPr>
            <a:r>
              <a:rPr lang="en-US" sz="2000" b="1" smtClean="0"/>
              <a:t>What Makes a Good Chat Specialist?</a:t>
            </a:r>
          </a:p>
          <a:p>
            <a:r>
              <a:rPr lang="en-US" sz="2400" smtClean="0"/>
              <a:t>Good Phone Specialists  can make good Chat Specialists: empathetic, non-judgmental, open-minded, intelligent and able to follow center protocol. </a:t>
            </a:r>
          </a:p>
          <a:p>
            <a:r>
              <a:rPr lang="en-US" sz="2400" smtClean="0"/>
              <a:t>However, also need to be able to:  </a:t>
            </a:r>
          </a:p>
          <a:p>
            <a:pPr lvl="1"/>
            <a:r>
              <a:rPr lang="en-US" sz="2400" smtClean="0"/>
              <a:t>type quickly with few errors, </a:t>
            </a:r>
          </a:p>
          <a:p>
            <a:pPr lvl="1"/>
            <a:r>
              <a:rPr lang="en-US" sz="2400" smtClean="0"/>
              <a:t>be comfortable with technology, </a:t>
            </a:r>
          </a:p>
          <a:p>
            <a:pPr lvl="1"/>
            <a:r>
              <a:rPr lang="en-US" sz="2400" smtClean="0"/>
              <a:t>be assertive (rephrasing, guiding the flow of the chat) </a:t>
            </a:r>
          </a:p>
          <a:p>
            <a:pPr lvl="1"/>
            <a:r>
              <a:rPr lang="en-US" sz="2400" smtClean="0"/>
              <a:t>be patient (without rushing into “fix” mode) </a:t>
            </a:r>
          </a:p>
          <a:p>
            <a:pPr lvl="1"/>
            <a:r>
              <a:rPr lang="en-US" sz="2400" smtClean="0"/>
              <a:t>have an affinity for nuance-catching words that can be ambiguous and are able to explore for further meaning</a:t>
            </a:r>
          </a:p>
          <a:p>
            <a:pPr lvl="1"/>
            <a:r>
              <a:rPr lang="en-US" sz="2400" smtClean="0"/>
              <a:t>remain relaxed throughout intense chats.</a:t>
            </a:r>
          </a:p>
          <a:p>
            <a:endParaRPr lang="en-US" sz="2000" smtClean="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a:solidFill>
            <a:srgbClr val="00B050"/>
          </a:solidFill>
        </p:spPr>
        <p:txBody>
          <a:bodyPr rtlCol="0">
            <a:normAutofit fontScale="90000"/>
          </a:bodyPr>
          <a:lstStyle/>
          <a:p>
            <a:pPr fontAlgn="auto">
              <a:spcAft>
                <a:spcPts val="0"/>
              </a:spcAft>
              <a:defRPr/>
            </a:pPr>
            <a:r>
              <a:rPr lang="en-US" sz="4000" dirty="0" smtClean="0"/>
              <a:t>Visitor Feedback</a:t>
            </a:r>
            <a:endParaRPr lang="en-US" sz="4000" dirty="0"/>
          </a:p>
        </p:txBody>
      </p:sp>
      <p:sp>
        <p:nvSpPr>
          <p:cNvPr id="45058" name="Content Placeholder 2"/>
          <p:cNvSpPr>
            <a:spLocks noGrp="1"/>
          </p:cNvSpPr>
          <p:nvPr>
            <p:ph idx="1"/>
          </p:nvPr>
        </p:nvSpPr>
        <p:spPr>
          <a:xfrm>
            <a:off x="304800" y="1143000"/>
            <a:ext cx="8458200" cy="4953000"/>
          </a:xfrm>
        </p:spPr>
        <p:txBody>
          <a:bodyPr/>
          <a:lstStyle/>
          <a:p>
            <a:r>
              <a:rPr lang="en-US" sz="2400" smtClean="0"/>
              <a:t>“I have gotten a lot of support here. I would go as far as to say they have saved my life.”</a:t>
            </a:r>
          </a:p>
          <a:p>
            <a:r>
              <a:rPr lang="en-US" sz="2400" smtClean="0"/>
              <a:t>“This service has been a great help to me. It is a great alternative when you can't or don't feel comfortable talking on a phone. I know I've tried to call the suicide hotline three times, but panicked each time, so this is perfect for me.”</a:t>
            </a:r>
          </a:p>
          <a:p>
            <a:r>
              <a:rPr lang="en-US" sz="2400" smtClean="0"/>
              <a:t>“Being in my current situation I have no support, it was nice to have or feel as though someone was on my side.”</a:t>
            </a:r>
          </a:p>
          <a:p>
            <a:r>
              <a:rPr lang="en-US" sz="2400" smtClean="0"/>
              <a:t>“I was really relieved to see this service existed cause I hate talking on the phone.”</a:t>
            </a:r>
          </a:p>
          <a:p>
            <a:r>
              <a:rPr lang="en-US" sz="2400" smtClean="0"/>
              <a:t>“I think this is an incredible service and resource for those of us who are suffering and just need someone to listen to us.”</a:t>
            </a:r>
          </a:p>
          <a:p>
            <a:endParaRPr lang="en-US" sz="1800" smtClean="0"/>
          </a:p>
          <a:p>
            <a:endParaRPr lang="en-US" sz="1800" smtClean="0"/>
          </a:p>
          <a:p>
            <a:endParaRPr lang="en-US" smtClean="0"/>
          </a:p>
          <a:p>
            <a:endParaRPr lang="en-US" smtClean="0"/>
          </a:p>
          <a:p>
            <a:endParaRPr lang="en-US" smtClean="0"/>
          </a:p>
          <a:p>
            <a:endParaRPr lang="en-US" smtClean="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2"/>
          <p:cNvSpPr>
            <a:spLocks noGrp="1"/>
          </p:cNvSpPr>
          <p:nvPr>
            <p:ph type="ctrTitle"/>
          </p:nvPr>
        </p:nvSpPr>
        <p:spPr>
          <a:xfrm>
            <a:off x="914400" y="228600"/>
            <a:ext cx="7543800" cy="914400"/>
          </a:xfrm>
          <a:solidFill>
            <a:srgbClr val="33CC33"/>
          </a:solidFill>
        </p:spPr>
        <p:txBody>
          <a:bodyPr/>
          <a:lstStyle/>
          <a:p>
            <a:r>
              <a:rPr lang="en-US" smtClean="0"/>
              <a:t>CONTACT USA</a:t>
            </a:r>
          </a:p>
        </p:txBody>
      </p:sp>
      <p:sp>
        <p:nvSpPr>
          <p:cNvPr id="4" name="Subtitle 3"/>
          <p:cNvSpPr>
            <a:spLocks noGrp="1"/>
          </p:cNvSpPr>
          <p:nvPr>
            <p:ph type="subTitle" idx="1"/>
          </p:nvPr>
        </p:nvSpPr>
        <p:spPr>
          <a:xfrm>
            <a:off x="1371600" y="1716088"/>
            <a:ext cx="6400800" cy="3922712"/>
          </a:xfrm>
        </p:spPr>
        <p:txBody>
          <a:bodyPr rtlCol="0">
            <a:normAutofit fontScale="70000" lnSpcReduction="20000"/>
          </a:bodyPr>
          <a:lstStyle/>
          <a:p>
            <a:pPr fontAlgn="auto">
              <a:spcAft>
                <a:spcPts val="0"/>
              </a:spcAft>
              <a:buFont typeface="Arial" pitchFamily="34" charset="0"/>
              <a:buNone/>
              <a:defRPr/>
            </a:pPr>
            <a:r>
              <a:rPr lang="en-US" b="1" dirty="0" smtClean="0">
                <a:solidFill>
                  <a:schemeClr val="tx1"/>
                </a:solidFill>
              </a:rPr>
              <a:t>Mission</a:t>
            </a:r>
          </a:p>
          <a:p>
            <a:pPr fontAlgn="auto">
              <a:spcAft>
                <a:spcPts val="0"/>
              </a:spcAft>
              <a:buFont typeface="Arial" pitchFamily="34" charset="0"/>
              <a:buNone/>
              <a:defRPr/>
            </a:pPr>
            <a:r>
              <a:rPr lang="en-US" dirty="0" smtClean="0">
                <a:solidFill>
                  <a:schemeClr val="tx1"/>
                </a:solidFill>
              </a:rPr>
              <a:t>Providing leadership and support to centers that provide helpline services to people in crisis or need </a:t>
            </a:r>
          </a:p>
          <a:p>
            <a:pPr fontAlgn="auto">
              <a:spcAft>
                <a:spcPts val="0"/>
              </a:spcAft>
              <a:buFont typeface="Arial" pitchFamily="34" charset="0"/>
              <a:buNone/>
              <a:defRPr/>
            </a:pPr>
            <a:r>
              <a:rPr lang="en-US" b="1" dirty="0" smtClean="0">
                <a:solidFill>
                  <a:schemeClr val="tx1"/>
                </a:solidFill>
              </a:rPr>
              <a:t>Vision </a:t>
            </a:r>
          </a:p>
          <a:p>
            <a:pPr fontAlgn="auto">
              <a:spcAft>
                <a:spcPts val="0"/>
              </a:spcAft>
              <a:buFont typeface="Arial" pitchFamily="34" charset="0"/>
              <a:buNone/>
              <a:defRPr/>
            </a:pPr>
            <a:r>
              <a:rPr lang="en-US" dirty="0" smtClean="0">
                <a:solidFill>
                  <a:schemeClr val="tx1"/>
                </a:solidFill>
              </a:rPr>
              <a:t>The leadership and support Contact USA provides will enable member centers to thrive and provide professional, effective service </a:t>
            </a:r>
          </a:p>
          <a:p>
            <a:pPr fontAlgn="auto">
              <a:spcAft>
                <a:spcPts val="0"/>
              </a:spcAft>
              <a:buFont typeface="Arial" pitchFamily="34" charset="0"/>
              <a:buNone/>
              <a:defRPr/>
            </a:pPr>
            <a:r>
              <a:rPr lang="en-US" b="1" dirty="0" smtClean="0">
                <a:solidFill>
                  <a:schemeClr val="tx1"/>
                </a:solidFill>
              </a:rPr>
              <a:t>Values Statement</a:t>
            </a:r>
          </a:p>
          <a:p>
            <a:pPr fontAlgn="auto">
              <a:spcAft>
                <a:spcPts val="0"/>
              </a:spcAft>
              <a:buFont typeface="Arial" pitchFamily="34" charset="0"/>
              <a:buNone/>
              <a:defRPr/>
            </a:pPr>
            <a:r>
              <a:rPr lang="en-US" dirty="0" smtClean="0">
                <a:solidFill>
                  <a:schemeClr val="tx1"/>
                </a:solidFill>
              </a:rPr>
              <a:t>We value and respect all human beings. We reach out in compassion to ease human suffering. We believe in the effectiveness of trained volunteers and staff</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3"/>
          <p:cNvSpPr>
            <a:spLocks noGrp="1"/>
          </p:cNvSpPr>
          <p:nvPr>
            <p:ph type="ctrTitle"/>
          </p:nvPr>
        </p:nvSpPr>
        <p:spPr>
          <a:xfrm>
            <a:off x="685800" y="381000"/>
            <a:ext cx="7772400" cy="1066800"/>
          </a:xfrm>
          <a:solidFill>
            <a:srgbClr val="33CC33"/>
          </a:solidFill>
        </p:spPr>
        <p:txBody>
          <a:bodyPr/>
          <a:lstStyle/>
          <a:p>
            <a:r>
              <a:rPr lang="en-US" sz="3600" smtClean="0"/>
              <a:t>Board of Directors</a:t>
            </a:r>
          </a:p>
        </p:txBody>
      </p:sp>
      <p:sp>
        <p:nvSpPr>
          <p:cNvPr id="5" name="Subtitle 4"/>
          <p:cNvSpPr>
            <a:spLocks noGrp="1"/>
          </p:cNvSpPr>
          <p:nvPr>
            <p:ph type="subTitle" idx="1"/>
          </p:nvPr>
        </p:nvSpPr>
        <p:spPr>
          <a:xfrm>
            <a:off x="762000" y="1981200"/>
            <a:ext cx="7924800" cy="4267200"/>
          </a:xfrm>
        </p:spPr>
        <p:txBody>
          <a:bodyPr rtlCol="0">
            <a:normAutofit lnSpcReduction="10000"/>
          </a:bodyPr>
          <a:lstStyle/>
          <a:p>
            <a:pPr algn="l" fontAlgn="auto">
              <a:spcAft>
                <a:spcPts val="0"/>
              </a:spcAft>
              <a:buFont typeface="Arial" pitchFamily="34" charset="0"/>
              <a:buNone/>
              <a:defRPr/>
            </a:pPr>
            <a:r>
              <a:rPr lang="en-US" sz="2400" dirty="0" smtClean="0">
                <a:solidFill>
                  <a:schemeClr val="tx1"/>
                </a:solidFill>
              </a:rPr>
              <a:t>Mary Drexler, Executive Director</a:t>
            </a:r>
          </a:p>
          <a:p>
            <a:pPr algn="l" fontAlgn="auto">
              <a:spcAft>
                <a:spcPts val="0"/>
              </a:spcAft>
              <a:buFont typeface="Arial" pitchFamily="34" charset="0"/>
              <a:buNone/>
              <a:defRPr/>
            </a:pPr>
            <a:endParaRPr lang="en-US" sz="900" dirty="0">
              <a:solidFill>
                <a:schemeClr val="tx1"/>
              </a:solidFill>
            </a:endParaRPr>
          </a:p>
          <a:p>
            <a:pPr algn="l" fontAlgn="auto">
              <a:spcAft>
                <a:spcPts val="0"/>
              </a:spcAft>
              <a:buFont typeface="Arial" pitchFamily="34" charset="0"/>
              <a:buNone/>
              <a:defRPr/>
            </a:pPr>
            <a:r>
              <a:rPr lang="en-US" sz="2400" dirty="0" smtClean="0">
                <a:solidFill>
                  <a:schemeClr val="tx1"/>
                </a:solidFill>
              </a:rPr>
              <a:t>Board:</a:t>
            </a:r>
          </a:p>
          <a:p>
            <a:pPr algn="l" fontAlgn="auto">
              <a:spcAft>
                <a:spcPts val="0"/>
              </a:spcAft>
              <a:buFont typeface="Arial" pitchFamily="34" charset="0"/>
              <a:buNone/>
              <a:defRPr/>
            </a:pPr>
            <a:r>
              <a:rPr lang="en-US" sz="2400" dirty="0" smtClean="0">
                <a:solidFill>
                  <a:schemeClr val="tx1"/>
                </a:solidFill>
              </a:rPr>
              <a:t>Tim Jansen, Community Crisis Services, Maryland – Chair</a:t>
            </a:r>
          </a:p>
          <a:p>
            <a:pPr algn="l" fontAlgn="auto">
              <a:spcAft>
                <a:spcPts val="0"/>
              </a:spcAft>
              <a:buFont typeface="Arial" pitchFamily="34" charset="0"/>
              <a:buNone/>
              <a:defRPr/>
            </a:pPr>
            <a:r>
              <a:rPr lang="en-US" sz="2400" dirty="0" smtClean="0">
                <a:solidFill>
                  <a:schemeClr val="tx1"/>
                </a:solidFill>
              </a:rPr>
              <a:t>Molly </a:t>
            </a:r>
            <a:r>
              <a:rPr lang="en-US" sz="2400" dirty="0" err="1" smtClean="0">
                <a:solidFill>
                  <a:schemeClr val="tx1"/>
                </a:solidFill>
              </a:rPr>
              <a:t>Brack</a:t>
            </a:r>
            <a:r>
              <a:rPr lang="en-US" sz="2400" dirty="0" smtClean="0">
                <a:solidFill>
                  <a:schemeClr val="tx1"/>
                </a:solidFill>
              </a:rPr>
              <a:t>, Agora Crisis Center, New Mexico</a:t>
            </a:r>
          </a:p>
          <a:p>
            <a:pPr algn="l" fontAlgn="auto">
              <a:spcAft>
                <a:spcPts val="0"/>
              </a:spcAft>
              <a:buFont typeface="Arial" pitchFamily="34" charset="0"/>
              <a:buNone/>
              <a:defRPr/>
            </a:pPr>
            <a:r>
              <a:rPr lang="en-US" sz="2400" dirty="0" smtClean="0">
                <a:solidFill>
                  <a:schemeClr val="tx1"/>
                </a:solidFill>
              </a:rPr>
              <a:t>Eleanor Letcher, Treasurer, CONTACT of Mercer County, NJ</a:t>
            </a:r>
          </a:p>
          <a:p>
            <a:pPr algn="l" fontAlgn="auto">
              <a:spcAft>
                <a:spcPts val="0"/>
              </a:spcAft>
              <a:buFont typeface="Arial" pitchFamily="34" charset="0"/>
              <a:buNone/>
              <a:defRPr/>
            </a:pPr>
            <a:r>
              <a:rPr lang="en-US" sz="2400" dirty="0" err="1" smtClean="0">
                <a:solidFill>
                  <a:schemeClr val="tx1"/>
                </a:solidFill>
              </a:rPr>
              <a:t>Becci</a:t>
            </a:r>
            <a:r>
              <a:rPr lang="en-US" sz="2400" dirty="0" smtClean="0">
                <a:solidFill>
                  <a:schemeClr val="tx1"/>
                </a:solidFill>
              </a:rPr>
              <a:t> </a:t>
            </a:r>
            <a:r>
              <a:rPr lang="en-US" sz="2400" dirty="0" err="1" smtClean="0">
                <a:solidFill>
                  <a:schemeClr val="tx1"/>
                </a:solidFill>
              </a:rPr>
              <a:t>Reedus</a:t>
            </a:r>
            <a:r>
              <a:rPr lang="en-US" sz="2400" dirty="0" smtClean="0">
                <a:solidFill>
                  <a:schemeClr val="tx1"/>
                </a:solidFill>
              </a:rPr>
              <a:t>, Iowa City Crisis Center, Iowa</a:t>
            </a:r>
          </a:p>
          <a:p>
            <a:pPr algn="l" fontAlgn="auto">
              <a:spcAft>
                <a:spcPts val="0"/>
              </a:spcAft>
              <a:buFont typeface="Arial" pitchFamily="34" charset="0"/>
              <a:buNone/>
              <a:defRPr/>
            </a:pPr>
            <a:r>
              <a:rPr lang="en-US" sz="2400" dirty="0" smtClean="0">
                <a:solidFill>
                  <a:schemeClr val="tx1"/>
                </a:solidFill>
              </a:rPr>
              <a:t>Dorothy Triplett, Johnson County Crisis Center, MS</a:t>
            </a:r>
          </a:p>
          <a:p>
            <a:pPr algn="l" fontAlgn="auto">
              <a:spcAft>
                <a:spcPts val="0"/>
              </a:spcAft>
              <a:buFont typeface="Arial" pitchFamily="34" charset="0"/>
              <a:buNone/>
              <a:defRPr/>
            </a:pPr>
            <a:r>
              <a:rPr lang="en-US" sz="2400" dirty="0" smtClean="0">
                <a:solidFill>
                  <a:schemeClr val="tx1"/>
                </a:solidFill>
              </a:rPr>
              <a:t>Brenda Patterson, Johnson County Crisis Center, MS</a:t>
            </a:r>
          </a:p>
          <a:p>
            <a:pPr algn="l" fontAlgn="auto">
              <a:spcAft>
                <a:spcPts val="0"/>
              </a:spcAft>
              <a:buFont typeface="Arial" pitchFamily="34" charset="0"/>
              <a:buNone/>
              <a:defRPr/>
            </a:pPr>
            <a:r>
              <a:rPr lang="en-US" sz="2400" dirty="0" smtClean="0">
                <a:solidFill>
                  <a:schemeClr val="tx1"/>
                </a:solidFill>
              </a:rPr>
              <a:t>Marshall Ellis, National Suicide prevention Lifeline, NYC</a:t>
            </a:r>
          </a:p>
          <a:p>
            <a:pPr algn="l" fontAlgn="auto">
              <a:spcAft>
                <a:spcPts val="0"/>
              </a:spcAft>
              <a:buFont typeface="Arial" pitchFamily="34" charset="0"/>
              <a:buNone/>
              <a:defRPr/>
            </a:pPr>
            <a:r>
              <a:rPr lang="en-US" sz="2400" dirty="0" smtClean="0">
                <a:solidFill>
                  <a:schemeClr val="tx1"/>
                </a:solidFill>
              </a:rPr>
              <a:t>Virginia Bainbridge, Member at large, CT</a:t>
            </a:r>
          </a:p>
          <a:p>
            <a:pPr algn="l" fontAlgn="auto">
              <a:spcAft>
                <a:spcPts val="0"/>
              </a:spcAft>
              <a:buFont typeface="Arial" pitchFamily="34" charset="0"/>
              <a:buNone/>
              <a:defRPr/>
            </a:pPr>
            <a:endParaRPr lang="en-US" sz="2400" dirty="0" smtClean="0">
              <a:solidFill>
                <a:schemeClr val="tx1"/>
              </a:solidFill>
            </a:endParaRPr>
          </a:p>
          <a:p>
            <a:pPr algn="l" fontAlgn="auto">
              <a:spcAft>
                <a:spcPts val="0"/>
              </a:spcAft>
              <a:buFont typeface="Arial" pitchFamily="34" charset="0"/>
              <a:buNone/>
              <a:defRPr/>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a:solidFill>
            <a:srgbClr val="33CC33"/>
          </a:solidFill>
        </p:spPr>
        <p:txBody>
          <a:bodyPr/>
          <a:lstStyle/>
          <a:p>
            <a:r>
              <a:rPr lang="en-US" smtClean="0"/>
              <a:t> </a:t>
            </a:r>
            <a:r>
              <a:rPr lang="en-US" sz="3200" smtClean="0"/>
              <a:t>Crisis Chat :Who is it for?</a:t>
            </a:r>
          </a:p>
        </p:txBody>
      </p:sp>
      <p:sp>
        <p:nvSpPr>
          <p:cNvPr id="17410" name="Content Placeholder 2"/>
          <p:cNvSpPr>
            <a:spLocks noGrp="1"/>
          </p:cNvSpPr>
          <p:nvPr>
            <p:ph idx="4294967295"/>
          </p:nvPr>
        </p:nvSpPr>
        <p:spPr>
          <a:xfrm>
            <a:off x="457200" y="2057400"/>
            <a:ext cx="8229600" cy="4068763"/>
          </a:xfrm>
        </p:spPr>
        <p:txBody>
          <a:bodyPr/>
          <a:lstStyle/>
          <a:p>
            <a:r>
              <a:rPr lang="en-US" sz="2000" smtClean="0"/>
              <a:t>Crisis Chat is for anyone who is going through a hard time and just needs to talk, including people who are thinking about suicide.  </a:t>
            </a:r>
          </a:p>
          <a:p>
            <a:endParaRPr lang="en-US" sz="2000" smtClean="0"/>
          </a:p>
          <a:p>
            <a:r>
              <a:rPr lang="en-US" sz="2000" smtClean="0"/>
              <a:t>It’s for anyone who may be experiencing depression, anxiety, relationship problems, family stressors, abuse, financial issues, and more.  </a:t>
            </a:r>
          </a:p>
          <a:p>
            <a:endParaRPr lang="en-US" sz="2000" smtClean="0"/>
          </a:p>
          <a:p>
            <a:r>
              <a:rPr lang="en-US" sz="2000" smtClean="0"/>
              <a:t>It’s for anyone looking for a compassionate connection when they are feeling most alone. </a:t>
            </a:r>
          </a:p>
          <a:p>
            <a:endParaRPr lang="en-US" sz="270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304800" y="152400"/>
            <a:ext cx="8305800" cy="838200"/>
          </a:xfrm>
          <a:solidFill>
            <a:srgbClr val="00B050"/>
          </a:solidFill>
        </p:spPr>
        <p:txBody>
          <a:bodyPr/>
          <a:lstStyle/>
          <a:p>
            <a:r>
              <a:rPr lang="en-US" sz="3200" smtClean="0"/>
              <a:t>Online Emotional Support/CHAT Defined</a:t>
            </a:r>
          </a:p>
        </p:txBody>
      </p:sp>
      <p:sp>
        <p:nvSpPr>
          <p:cNvPr id="21507" name="Content Placeholder 2"/>
          <p:cNvSpPr>
            <a:spLocks noGrp="1"/>
          </p:cNvSpPr>
          <p:nvPr>
            <p:ph idx="4294967295"/>
          </p:nvPr>
        </p:nvSpPr>
        <p:spPr>
          <a:xfrm>
            <a:off x="228600" y="1066800"/>
            <a:ext cx="8153400" cy="5105400"/>
          </a:xfrm>
        </p:spPr>
        <p:txBody>
          <a:bodyPr rtlCol="0">
            <a:normAutofit/>
          </a:bodyPr>
          <a:lstStyle/>
          <a:p>
            <a:pPr fontAlgn="auto">
              <a:spcAft>
                <a:spcPts val="0"/>
              </a:spcAft>
              <a:buFont typeface="Arial" pitchFamily="34" charset="0"/>
              <a:buChar char="•"/>
              <a:defRPr/>
            </a:pPr>
            <a:r>
              <a:rPr lang="en-US" sz="1800" b="1" dirty="0" smtClean="0"/>
              <a:t>Online Emotional Support is NOT:</a:t>
            </a:r>
          </a:p>
          <a:p>
            <a:pPr lvl="1" fontAlgn="auto">
              <a:spcAft>
                <a:spcPts val="0"/>
              </a:spcAft>
              <a:buFont typeface="Arial" pitchFamily="34" charset="0"/>
              <a:buChar char="–"/>
              <a:defRPr/>
            </a:pPr>
            <a:r>
              <a:rPr lang="en-US" sz="1800" dirty="0" smtClean="0"/>
              <a:t>Counseling</a:t>
            </a:r>
          </a:p>
          <a:p>
            <a:pPr lvl="1" fontAlgn="auto">
              <a:spcAft>
                <a:spcPts val="0"/>
              </a:spcAft>
              <a:buFont typeface="Arial" pitchFamily="34" charset="0"/>
              <a:buChar char="–"/>
              <a:defRPr/>
            </a:pPr>
            <a:r>
              <a:rPr lang="en-US" sz="1800" dirty="0"/>
              <a:t>T</a:t>
            </a:r>
            <a:r>
              <a:rPr lang="en-US" sz="1800" dirty="0" smtClean="0"/>
              <a:t>herapy</a:t>
            </a:r>
          </a:p>
          <a:p>
            <a:pPr marL="192087" lvl="1" indent="0" fontAlgn="auto">
              <a:spcAft>
                <a:spcPts val="0"/>
              </a:spcAft>
              <a:buFont typeface="Arial" pitchFamily="34" charset="0"/>
              <a:buNone/>
              <a:defRPr/>
            </a:pPr>
            <a:endParaRPr lang="en-US" sz="1800" b="1" dirty="0" smtClean="0"/>
          </a:p>
          <a:p>
            <a:pPr fontAlgn="auto">
              <a:spcAft>
                <a:spcPts val="0"/>
              </a:spcAft>
              <a:buFont typeface="Arial" pitchFamily="34" charset="0"/>
              <a:buChar char="•"/>
              <a:defRPr/>
            </a:pPr>
            <a:r>
              <a:rPr lang="en-US" sz="1800" b="1" dirty="0" smtClean="0"/>
              <a:t>Online Emotional Support (OES) IS:</a:t>
            </a:r>
          </a:p>
          <a:p>
            <a:pPr lvl="1" fontAlgn="auto">
              <a:spcAft>
                <a:spcPts val="0"/>
              </a:spcAft>
              <a:buFont typeface="Arial" pitchFamily="34" charset="0"/>
              <a:buChar char="–"/>
              <a:defRPr/>
            </a:pPr>
            <a:r>
              <a:rPr lang="en-US" sz="1800" dirty="0" smtClean="0"/>
              <a:t>Compassionate</a:t>
            </a:r>
            <a:r>
              <a:rPr lang="en-US" sz="1800" dirty="0"/>
              <a:t>, non-judgmental listening</a:t>
            </a:r>
          </a:p>
          <a:p>
            <a:pPr lvl="1" fontAlgn="auto">
              <a:spcAft>
                <a:spcPts val="0"/>
              </a:spcAft>
              <a:buFont typeface="Arial" pitchFamily="34" charset="0"/>
              <a:buChar char="–"/>
              <a:defRPr/>
            </a:pPr>
            <a:r>
              <a:rPr lang="en-US" sz="1800" dirty="0"/>
              <a:t>Exploration of thoughts and feelings</a:t>
            </a:r>
          </a:p>
          <a:p>
            <a:pPr lvl="1" fontAlgn="auto">
              <a:spcAft>
                <a:spcPts val="0"/>
              </a:spcAft>
              <a:buFont typeface="Arial" pitchFamily="34" charset="0"/>
              <a:buChar char="–"/>
              <a:defRPr/>
            </a:pPr>
            <a:r>
              <a:rPr lang="en-US" sz="1800" dirty="0" smtClean="0"/>
              <a:t>Exploration of </a:t>
            </a:r>
            <a:r>
              <a:rPr lang="en-US" sz="1800" dirty="0"/>
              <a:t>positive next steps and options</a:t>
            </a:r>
          </a:p>
          <a:p>
            <a:pPr marL="192087" lvl="1" indent="0" fontAlgn="auto">
              <a:spcAft>
                <a:spcPts val="0"/>
              </a:spcAft>
              <a:buFont typeface="Arial" pitchFamily="34" charset="0"/>
              <a:buNone/>
              <a:defRPr/>
            </a:pPr>
            <a:endParaRPr lang="en-US" sz="1800" dirty="0" smtClean="0"/>
          </a:p>
          <a:p>
            <a:pPr fontAlgn="auto">
              <a:spcAft>
                <a:spcPts val="0"/>
              </a:spcAft>
              <a:buFont typeface="Arial" pitchFamily="34" charset="0"/>
              <a:buChar char="•"/>
              <a:defRPr/>
            </a:pPr>
            <a:r>
              <a:rPr lang="en-US" sz="1800" b="1" dirty="0" smtClean="0"/>
              <a:t>Other terms used going forward:</a:t>
            </a:r>
          </a:p>
          <a:p>
            <a:pPr lvl="1" fontAlgn="auto">
              <a:spcAft>
                <a:spcPts val="0"/>
              </a:spcAft>
              <a:buFont typeface="Arial" pitchFamily="34" charset="0"/>
              <a:buChar char="–"/>
              <a:defRPr/>
            </a:pPr>
            <a:r>
              <a:rPr lang="en-US" sz="1800" b="1" dirty="0" smtClean="0"/>
              <a:t>Visitor</a:t>
            </a:r>
            <a:r>
              <a:rPr lang="en-US" sz="1800" dirty="0" smtClean="0"/>
              <a:t>: the individual requesting services</a:t>
            </a:r>
          </a:p>
          <a:p>
            <a:pPr lvl="1" fontAlgn="auto">
              <a:spcAft>
                <a:spcPts val="0"/>
              </a:spcAft>
              <a:buFont typeface="Arial" pitchFamily="34" charset="0"/>
              <a:buChar char="–"/>
              <a:defRPr/>
            </a:pPr>
            <a:r>
              <a:rPr lang="en-US" sz="1800" b="1" dirty="0" smtClean="0"/>
              <a:t>Chat Specialist</a:t>
            </a:r>
            <a:r>
              <a:rPr lang="en-US" sz="1800" dirty="0" smtClean="0"/>
              <a:t>: the staff member/volunteer providing services</a:t>
            </a:r>
          </a:p>
          <a:p>
            <a:pPr fontAlgn="auto">
              <a:spcAft>
                <a:spcPts val="0"/>
              </a:spcAft>
              <a:buFont typeface="Arial" pitchFamily="34" charset="0"/>
              <a:buChar char="•"/>
              <a:defRPr/>
            </a:pPr>
            <a:endParaRPr lang="en-US" sz="1500" dirty="0" smtClean="0"/>
          </a:p>
          <a:p>
            <a:pPr lvl="1" fontAlgn="auto">
              <a:spcAft>
                <a:spcPts val="0"/>
              </a:spcAft>
              <a:buFont typeface="Wingdings 2" pitchFamily="18" charset="2"/>
              <a:buNone/>
              <a:defRPr/>
            </a:pPr>
            <a:endParaRPr lang="en-US" sz="1500" dirty="0" smtClean="0"/>
          </a:p>
          <a:p>
            <a:pPr fontAlgn="auto">
              <a:lnSpc>
                <a:spcPct val="80000"/>
              </a:lnSpc>
              <a:spcAft>
                <a:spcPts val="0"/>
              </a:spcAft>
              <a:buFont typeface="Arial" pitchFamily="34" charset="0"/>
              <a:buChar char="•"/>
              <a:defRPr/>
            </a:pPr>
            <a:endParaRPr lang="en-US" sz="2000" dirty="0" smtClean="0"/>
          </a:p>
          <a:p>
            <a:pPr fontAlgn="auto">
              <a:lnSpc>
                <a:spcPct val="80000"/>
              </a:lnSpc>
              <a:spcAft>
                <a:spcPts val="0"/>
              </a:spcAft>
              <a:buFont typeface="Arial" pitchFamily="34" charset="0"/>
              <a:buChar char="•"/>
              <a:defRPr/>
            </a:pPr>
            <a:endParaRPr lang="en-US" sz="2100" dirty="0" smtClean="0"/>
          </a:p>
          <a:p>
            <a:pPr fontAlgn="auto">
              <a:lnSpc>
                <a:spcPct val="80000"/>
              </a:lnSpc>
              <a:spcAft>
                <a:spcPts val="0"/>
              </a:spcAft>
              <a:buFont typeface="Wingdings" pitchFamily="2" charset="2"/>
              <a:buNone/>
              <a:defRPr/>
            </a:pPr>
            <a:endParaRPr lang="en-US" sz="2100" dirty="0" smtClean="0"/>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Content Placeholder 3" descr="Internet%20use%20by%20age%202010.jpg"/>
          <p:cNvPicPr>
            <a:picLocks noGrp="1" noChangeAspect="1"/>
          </p:cNvPicPr>
          <p:nvPr>
            <p:ph sz="half" idx="1"/>
          </p:nvPr>
        </p:nvPicPr>
        <p:blipFill>
          <a:blip r:embed="rId3"/>
          <a:srcRect/>
          <a:stretch>
            <a:fillRect/>
          </a:stretch>
        </p:blipFill>
        <p:spPr>
          <a:xfrm>
            <a:off x="228600" y="1219200"/>
            <a:ext cx="7924800" cy="4637088"/>
          </a:xfrm>
        </p:spPr>
      </p:pic>
      <p:sp>
        <p:nvSpPr>
          <p:cNvPr id="20482" name="Title 4"/>
          <p:cNvSpPr>
            <a:spLocks noGrp="1"/>
          </p:cNvSpPr>
          <p:nvPr>
            <p:ph type="title"/>
          </p:nvPr>
        </p:nvSpPr>
        <p:spPr>
          <a:xfrm>
            <a:off x="457200" y="274638"/>
            <a:ext cx="8229600" cy="868362"/>
          </a:xfrm>
          <a:solidFill>
            <a:srgbClr val="00B050"/>
          </a:solidFill>
        </p:spPr>
        <p:txBody>
          <a:bodyPr/>
          <a:lstStyle/>
          <a:p>
            <a:r>
              <a:rPr lang="en-US" smtClean="0"/>
              <a:t>Trends in Internet Usage</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04800" y="152400"/>
            <a:ext cx="8520113" cy="600075"/>
          </a:xfrm>
          <a:solidFill>
            <a:srgbClr val="00B050"/>
          </a:solidFill>
        </p:spPr>
        <p:txBody>
          <a:bodyPr rtlCol="0">
            <a:normAutofit fontScale="90000"/>
          </a:bodyPr>
          <a:lstStyle/>
          <a:p>
            <a:pPr marL="342900" indent="-342900" fontAlgn="auto">
              <a:spcBef>
                <a:spcPct val="20000"/>
              </a:spcBef>
              <a:spcAft>
                <a:spcPts val="0"/>
              </a:spcAft>
              <a:defRPr/>
            </a:pPr>
            <a:r>
              <a:rPr lang="en-US" dirty="0" smtClean="0"/>
              <a:t>Internet Used as an </a:t>
            </a:r>
            <a:r>
              <a:rPr lang="en-US" dirty="0"/>
              <a:t>Emotional Outlet</a:t>
            </a:r>
            <a:endParaRPr lang="en-US" dirty="0" smtClean="0"/>
          </a:p>
        </p:txBody>
      </p:sp>
      <p:sp>
        <p:nvSpPr>
          <p:cNvPr id="22530" name="Content Placeholder 2"/>
          <p:cNvSpPr txBox="1">
            <a:spLocks/>
          </p:cNvSpPr>
          <p:nvPr/>
        </p:nvSpPr>
        <p:spPr bwMode="gray">
          <a:xfrm>
            <a:off x="228600" y="1371600"/>
            <a:ext cx="8153400" cy="4800600"/>
          </a:xfrm>
          <a:prstGeom prst="rect">
            <a:avLst/>
          </a:prstGeom>
          <a:noFill/>
          <a:ln w="9525">
            <a:noFill/>
            <a:miter lim="800000"/>
            <a:headEnd/>
            <a:tailEnd/>
          </a:ln>
        </p:spPr>
        <p:txBody>
          <a:bodyPr lIns="0" rIns="0"/>
          <a:lstStyle/>
          <a:p>
            <a:pPr marL="190500" indent="-190500">
              <a:spcBef>
                <a:spcPct val="60000"/>
              </a:spcBef>
              <a:buClr>
                <a:schemeClr val="accent1"/>
              </a:buClr>
              <a:buFont typeface="Wingdings" pitchFamily="2" charset="2"/>
              <a:buChar char="§"/>
            </a:pPr>
            <a:r>
              <a:rPr lang="en-US" sz="2000" b="1">
                <a:latin typeface="Calibri" pitchFamily="34" charset="0"/>
                <a:ea typeface="ＭＳ Ｐゴシック"/>
                <a:cs typeface="ＭＳ Ｐゴシック"/>
              </a:rPr>
              <a:t>People in distress are reaching out online:</a:t>
            </a:r>
            <a:r>
              <a:rPr lang="en-US" sz="2000">
                <a:latin typeface="Calibri" pitchFamily="34" charset="0"/>
                <a:ea typeface="ＭＳ Ｐゴシック"/>
                <a:cs typeface="ＭＳ Ｐゴシック"/>
              </a:rPr>
              <a:t> </a:t>
            </a:r>
            <a:r>
              <a:rPr lang="en-US">
                <a:latin typeface="Calibri" pitchFamily="34" charset="0"/>
                <a:ea typeface="ＭＳ Ｐゴシック"/>
                <a:cs typeface="ＭＳ Ｐゴシック"/>
              </a:rPr>
              <a:t>Facebook, Twitter, Craigslist postings, personal blogs, e-mails to crisis centers</a:t>
            </a:r>
          </a:p>
          <a:p>
            <a:pPr marL="190500" indent="-190500">
              <a:spcBef>
                <a:spcPct val="60000"/>
              </a:spcBef>
              <a:buClr>
                <a:schemeClr val="accent1"/>
              </a:buClr>
              <a:buFont typeface="Wingdings" pitchFamily="2" charset="2"/>
              <a:buChar char="§"/>
            </a:pPr>
            <a:r>
              <a:rPr lang="en-US" sz="2000" b="1">
                <a:latin typeface="Calibri" pitchFamily="34" charset="0"/>
                <a:ea typeface="ＭＳ Ｐゴシック"/>
                <a:cs typeface="ＭＳ Ｐゴシック"/>
              </a:rPr>
              <a:t>Why?</a:t>
            </a:r>
          </a:p>
          <a:p>
            <a:pPr marL="561975" lvl="2" indent="-179388">
              <a:spcBef>
                <a:spcPct val="30000"/>
              </a:spcBef>
              <a:buClr>
                <a:schemeClr val="accent1"/>
              </a:buClr>
              <a:buFontTx/>
              <a:buChar char="-"/>
            </a:pPr>
            <a:r>
              <a:rPr lang="en-US">
                <a:latin typeface="Calibri" pitchFamily="34" charset="0"/>
                <a:ea typeface="ＭＳ Ｐゴシック"/>
                <a:cs typeface="ＭＳ Ｐゴシック"/>
              </a:rPr>
              <a:t>convenience </a:t>
            </a:r>
          </a:p>
          <a:p>
            <a:pPr marL="561975" lvl="2" indent="-179388">
              <a:spcBef>
                <a:spcPct val="30000"/>
              </a:spcBef>
              <a:buClr>
                <a:schemeClr val="accent1"/>
              </a:buClr>
              <a:buFontTx/>
              <a:buChar char="-"/>
            </a:pPr>
            <a:r>
              <a:rPr lang="en-US">
                <a:latin typeface="Calibri" pitchFamily="34" charset="0"/>
                <a:ea typeface="ＭＳ Ｐゴシック"/>
                <a:cs typeface="ＭＳ Ｐゴシック"/>
              </a:rPr>
              <a:t>anonymity (awkward conversations that would be difficult to have in person)</a:t>
            </a:r>
          </a:p>
          <a:p>
            <a:pPr marL="561975" lvl="2" indent="-179388">
              <a:spcBef>
                <a:spcPct val="30000"/>
              </a:spcBef>
              <a:buClr>
                <a:schemeClr val="accent1"/>
              </a:buClr>
              <a:buFontTx/>
              <a:buChar char="-"/>
            </a:pPr>
            <a:r>
              <a:rPr lang="en-US">
                <a:latin typeface="Calibri" pitchFamily="34" charset="0"/>
                <a:ea typeface="ＭＳ Ｐゴシック"/>
                <a:cs typeface="ＭＳ Ｐゴシック"/>
              </a:rPr>
              <a:t>stigma/shame of asking for help from a crisis center</a:t>
            </a:r>
          </a:p>
          <a:p>
            <a:pPr marL="561975" lvl="2" indent="-179388">
              <a:spcBef>
                <a:spcPct val="30000"/>
              </a:spcBef>
              <a:buClr>
                <a:schemeClr val="accent1"/>
              </a:buClr>
              <a:buFontTx/>
              <a:buChar char="-"/>
            </a:pPr>
            <a:r>
              <a:rPr lang="en-US">
                <a:latin typeface="Calibri" pitchFamily="34" charset="0"/>
                <a:ea typeface="ＭＳ Ｐゴシック"/>
                <a:cs typeface="ＭＳ Ｐゴシック"/>
              </a:rPr>
              <a:t>lack of confidence and/or verbal acuity to express emotions and ask for help</a:t>
            </a:r>
          </a:p>
          <a:p>
            <a:pPr marL="561975" lvl="2" indent="-179388">
              <a:spcBef>
                <a:spcPct val="30000"/>
              </a:spcBef>
              <a:buClr>
                <a:schemeClr val="accent1"/>
              </a:buClr>
              <a:buFontTx/>
              <a:buChar char="-"/>
            </a:pPr>
            <a:r>
              <a:rPr lang="en-US">
                <a:latin typeface="Calibri" pitchFamily="34" charset="0"/>
                <a:ea typeface="ＭＳ Ｐゴシック"/>
                <a:cs typeface="ＭＳ Ｐゴシック"/>
              </a:rPr>
              <a:t>“testing the waters” to see if anyone cares</a:t>
            </a:r>
          </a:p>
          <a:p>
            <a:pPr marL="381000" lvl="1" indent="-188913">
              <a:spcBef>
                <a:spcPct val="30000"/>
              </a:spcBef>
              <a:buClr>
                <a:schemeClr val="accent1"/>
              </a:buClr>
              <a:buFont typeface="Wingdings 2" pitchFamily="18" charset="2"/>
              <a:buNone/>
            </a:pPr>
            <a:endParaRPr lang="en-US" sz="1500">
              <a:latin typeface="Calibri" pitchFamily="34" charset="0"/>
              <a:ea typeface="ＭＳ Ｐゴシック"/>
              <a:cs typeface="ＭＳ Ｐゴシック"/>
            </a:endParaRPr>
          </a:p>
          <a:p>
            <a:pPr marL="190500" indent="-190500">
              <a:lnSpc>
                <a:spcPct val="120000"/>
              </a:lnSpc>
              <a:spcBef>
                <a:spcPts val="650"/>
              </a:spcBef>
              <a:buClr>
                <a:schemeClr val="accent1"/>
              </a:buClr>
              <a:buFont typeface="Wingdings" pitchFamily="2" charset="2"/>
              <a:buChar char="§"/>
            </a:pPr>
            <a:r>
              <a:rPr lang="en-US" sz="2000" b="1">
                <a:latin typeface="Calibri" pitchFamily="34" charset="0"/>
                <a:ea typeface="ＭＳ Ｐゴシック"/>
                <a:cs typeface="ＭＳ Ｐゴシック"/>
              </a:rPr>
              <a:t>“Online disinhibiting effect</a:t>
            </a:r>
            <a:r>
              <a:rPr lang="en-US" b="1">
                <a:latin typeface="Calibri" pitchFamily="34" charset="0"/>
                <a:ea typeface="ＭＳ Ｐゴシック"/>
                <a:cs typeface="ＭＳ Ｐゴシック"/>
              </a:rPr>
              <a:t>”: </a:t>
            </a:r>
            <a:r>
              <a:rPr lang="en-US">
                <a:latin typeface="Calibri" pitchFamily="34" charset="0"/>
                <a:ea typeface="ＭＳ Ｐゴシック"/>
                <a:cs typeface="ＭＳ Ｐゴシック"/>
              </a:rPr>
              <a:t>the tendency of people to open up more and say more about themselves online than they would over the phone or face-to-face</a:t>
            </a:r>
          </a:p>
          <a:p>
            <a:pPr marL="190500" indent="-190500">
              <a:lnSpc>
                <a:spcPct val="80000"/>
              </a:lnSpc>
              <a:spcBef>
                <a:spcPct val="60000"/>
              </a:spcBef>
              <a:buClr>
                <a:schemeClr val="accent1"/>
              </a:buClr>
              <a:buFont typeface="Wingdings" pitchFamily="2" charset="2"/>
              <a:buChar char="§"/>
            </a:pPr>
            <a:endParaRPr lang="en-US" sz="2100">
              <a:latin typeface="Calibri" pitchFamily="34" charset="0"/>
              <a:ea typeface="ＭＳ Ｐゴシック"/>
              <a:cs typeface="ＭＳ Ｐゴシック"/>
            </a:endParaRPr>
          </a:p>
          <a:p>
            <a:pPr marL="190500" indent="-190500">
              <a:lnSpc>
                <a:spcPct val="80000"/>
              </a:lnSpc>
              <a:spcBef>
                <a:spcPct val="60000"/>
              </a:spcBef>
              <a:buClr>
                <a:schemeClr val="accent1"/>
              </a:buClr>
              <a:buFont typeface="Wingdings" pitchFamily="2" charset="2"/>
              <a:buNone/>
            </a:pPr>
            <a:endParaRPr lang="en-US" sz="2100">
              <a:latin typeface="Calibri" pitchFamily="34" charset="0"/>
              <a:ea typeface="ＭＳ Ｐゴシック"/>
              <a:cs typeface="ＭＳ Ｐゴシック"/>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04800" y="152400"/>
            <a:ext cx="8520113" cy="600075"/>
          </a:xfrm>
          <a:solidFill>
            <a:srgbClr val="00B050"/>
          </a:solidFill>
        </p:spPr>
        <p:txBody>
          <a:bodyPr rtlCol="0">
            <a:normAutofit fontScale="90000"/>
          </a:bodyPr>
          <a:lstStyle/>
          <a:p>
            <a:pPr marL="342900" indent="-342900" fontAlgn="auto">
              <a:spcBef>
                <a:spcPct val="20000"/>
              </a:spcBef>
              <a:spcAft>
                <a:spcPts val="0"/>
              </a:spcAft>
              <a:defRPr/>
            </a:pPr>
            <a:r>
              <a:rPr lang="en-US" dirty="0" smtClean="0"/>
              <a:t>The OES Response</a:t>
            </a:r>
          </a:p>
        </p:txBody>
      </p:sp>
      <p:sp>
        <p:nvSpPr>
          <p:cNvPr id="5" name="Content Placeholder 2"/>
          <p:cNvSpPr txBox="1">
            <a:spLocks/>
          </p:cNvSpPr>
          <p:nvPr/>
        </p:nvSpPr>
        <p:spPr bwMode="gray">
          <a:xfrm>
            <a:off x="228600" y="1066800"/>
            <a:ext cx="8534400" cy="5105400"/>
          </a:xfrm>
          <a:prstGeom prst="rect">
            <a:avLst/>
          </a:prstGeom>
          <a:noFill/>
          <a:ln w="9525">
            <a:noFill/>
            <a:miter lim="800000"/>
            <a:headEnd/>
            <a:tailEnd/>
          </a:ln>
        </p:spPr>
        <p:txBody>
          <a:bodyPr lIns="0" rIns="0"/>
          <a:lstStyle>
            <a:lvl1pPr marL="190500" indent="-190500" algn="l" rtl="0" eaLnBrk="0" fontAlgn="base" hangingPunct="0">
              <a:spcBef>
                <a:spcPct val="60000"/>
              </a:spcBef>
              <a:spcAft>
                <a:spcPct val="0"/>
              </a:spcAft>
              <a:buClr>
                <a:schemeClr val="accent1"/>
              </a:buClr>
              <a:buFont typeface="Wingdings" pitchFamily="-106" charset="2"/>
              <a:buChar char="§"/>
              <a:defRPr sz="3200">
                <a:solidFill>
                  <a:schemeClr val="tx1"/>
                </a:solidFill>
                <a:latin typeface="+mn-lt"/>
                <a:ea typeface="ＭＳ Ｐゴシック" pitchFamily="-111" charset="-128"/>
                <a:cs typeface="ＭＳ Ｐゴシック" pitchFamily="-111" charset="-128"/>
              </a:defRPr>
            </a:lvl1pPr>
            <a:lvl2pPr marL="381000" indent="-188913" algn="l" rtl="0" eaLnBrk="0" fontAlgn="base" hangingPunct="0">
              <a:spcBef>
                <a:spcPct val="30000"/>
              </a:spcBef>
              <a:spcAft>
                <a:spcPct val="0"/>
              </a:spcAft>
              <a:buClr>
                <a:schemeClr val="accent1"/>
              </a:buClr>
              <a:buChar char="-"/>
              <a:defRPr sz="3200">
                <a:solidFill>
                  <a:schemeClr val="tx1"/>
                </a:solidFill>
                <a:latin typeface="+mn-lt"/>
                <a:ea typeface="ＭＳ Ｐゴシック" pitchFamily="-111" charset="-128"/>
              </a:defRPr>
            </a:lvl2pPr>
            <a:lvl3pPr marL="561975" indent="-179388" algn="l" rtl="0" eaLnBrk="0" fontAlgn="base" hangingPunct="0">
              <a:spcBef>
                <a:spcPct val="30000"/>
              </a:spcBef>
              <a:spcAft>
                <a:spcPct val="0"/>
              </a:spcAft>
              <a:buClr>
                <a:schemeClr val="accent1"/>
              </a:buClr>
              <a:buChar char="-"/>
              <a:defRPr sz="2800">
                <a:solidFill>
                  <a:schemeClr val="tx1"/>
                </a:solidFill>
                <a:latin typeface="+mn-lt"/>
                <a:ea typeface="ＭＳ Ｐゴシック" pitchFamily="-111" charset="-128"/>
              </a:defRPr>
            </a:lvl3pPr>
            <a:lvl4pPr marL="768350" indent="-204788" algn="l" rtl="0" eaLnBrk="0" fontAlgn="base" hangingPunct="0">
              <a:spcBef>
                <a:spcPct val="30000"/>
              </a:spcBef>
              <a:spcAft>
                <a:spcPct val="0"/>
              </a:spcAft>
              <a:buClr>
                <a:schemeClr val="accent1"/>
              </a:buClr>
              <a:buChar char="-"/>
              <a:defRPr sz="2800">
                <a:solidFill>
                  <a:schemeClr val="tx1"/>
                </a:solidFill>
                <a:latin typeface="+mn-lt"/>
                <a:ea typeface="ＭＳ Ｐゴシック" pitchFamily="-111" charset="-128"/>
              </a:defRPr>
            </a:lvl4pPr>
            <a:lvl5pPr marL="1050925" indent="-168275" algn="l" rtl="0" eaLnBrk="0" fontAlgn="base" hangingPunct="0">
              <a:spcBef>
                <a:spcPct val="40000"/>
              </a:spcBef>
              <a:spcAft>
                <a:spcPct val="0"/>
              </a:spcAft>
              <a:buClr>
                <a:schemeClr val="accent1"/>
              </a:buClr>
              <a:buFont typeface="Wingdings" pitchFamily="-106" charset="2"/>
              <a:buChar char="»"/>
              <a:defRPr sz="2000">
                <a:solidFill>
                  <a:schemeClr val="tx1"/>
                </a:solidFill>
                <a:latin typeface="+mn-lt"/>
                <a:ea typeface="ＭＳ Ｐゴシック" pitchFamily="-111" charset="-128"/>
              </a:defRPr>
            </a:lvl5pPr>
            <a:lvl6pPr marL="1508125" indent="-168275" algn="l" rtl="0" fontAlgn="base">
              <a:spcBef>
                <a:spcPct val="40000"/>
              </a:spcBef>
              <a:spcAft>
                <a:spcPct val="0"/>
              </a:spcAft>
              <a:buClr>
                <a:schemeClr val="accent1"/>
              </a:buClr>
              <a:buFont typeface="Wingdings" pitchFamily="2" charset="2"/>
              <a:defRPr>
                <a:solidFill>
                  <a:schemeClr val="tx1"/>
                </a:solidFill>
                <a:latin typeface="+mn-lt"/>
              </a:defRPr>
            </a:lvl6pPr>
            <a:lvl7pPr marL="1965325" indent="-168275" algn="l" rtl="0" fontAlgn="base">
              <a:spcBef>
                <a:spcPct val="40000"/>
              </a:spcBef>
              <a:spcAft>
                <a:spcPct val="0"/>
              </a:spcAft>
              <a:buClr>
                <a:schemeClr val="accent1"/>
              </a:buClr>
              <a:buFont typeface="Wingdings" pitchFamily="2" charset="2"/>
              <a:defRPr>
                <a:solidFill>
                  <a:schemeClr val="tx1"/>
                </a:solidFill>
                <a:latin typeface="+mn-lt"/>
              </a:defRPr>
            </a:lvl7pPr>
            <a:lvl8pPr marL="2422525" indent="-168275" algn="l" rtl="0" fontAlgn="base">
              <a:spcBef>
                <a:spcPct val="40000"/>
              </a:spcBef>
              <a:spcAft>
                <a:spcPct val="0"/>
              </a:spcAft>
              <a:buClr>
                <a:schemeClr val="accent1"/>
              </a:buClr>
              <a:buFont typeface="Wingdings" pitchFamily="2" charset="2"/>
              <a:defRPr>
                <a:solidFill>
                  <a:schemeClr val="tx1"/>
                </a:solidFill>
                <a:latin typeface="+mn-lt"/>
              </a:defRPr>
            </a:lvl8pPr>
            <a:lvl9pPr marL="2879725" indent="-168275" algn="l" rtl="0" fontAlgn="base">
              <a:spcBef>
                <a:spcPct val="40000"/>
              </a:spcBef>
              <a:spcAft>
                <a:spcPct val="0"/>
              </a:spcAft>
              <a:buClr>
                <a:schemeClr val="accent1"/>
              </a:buClr>
              <a:buFont typeface="Wingdings" pitchFamily="2" charset="2"/>
              <a:defRPr>
                <a:solidFill>
                  <a:schemeClr val="tx1"/>
                </a:solidFill>
                <a:latin typeface="+mn-lt"/>
              </a:defRPr>
            </a:lvl9pPr>
          </a:lstStyle>
          <a:p>
            <a:pPr eaLnBrk="1" hangingPunct="1">
              <a:defRPr/>
            </a:pPr>
            <a:endParaRPr lang="en-US" sz="2000" dirty="0" smtClean="0"/>
          </a:p>
          <a:p>
            <a:pPr eaLnBrk="1" hangingPunct="1">
              <a:defRPr/>
            </a:pPr>
            <a:r>
              <a:rPr lang="en-US" sz="2000" dirty="0" smtClean="0"/>
              <a:t>OES </a:t>
            </a:r>
            <a:r>
              <a:rPr lang="en-US" sz="2000" dirty="0"/>
              <a:t>services, such as </a:t>
            </a:r>
            <a:r>
              <a:rPr lang="en-US" sz="2000" dirty="0" smtClean="0"/>
              <a:t>Chat, </a:t>
            </a:r>
            <a:r>
              <a:rPr lang="en-US" sz="2000" dirty="0"/>
              <a:t>provide a </a:t>
            </a:r>
            <a:r>
              <a:rPr lang="en-US" sz="2000" b="1" dirty="0"/>
              <a:t>safe</a:t>
            </a:r>
            <a:r>
              <a:rPr lang="en-US" sz="2000" dirty="0"/>
              <a:t> online venue where people can reach out for help</a:t>
            </a:r>
            <a:r>
              <a:rPr lang="en-US" sz="2000" dirty="0" smtClean="0"/>
              <a:t>.</a:t>
            </a:r>
          </a:p>
          <a:p>
            <a:pPr marL="0" indent="0" eaLnBrk="1" hangingPunct="1">
              <a:buFont typeface="Wingdings" pitchFamily="-106" charset="2"/>
              <a:buNone/>
              <a:defRPr/>
            </a:pPr>
            <a:endParaRPr lang="en-US" sz="1000" dirty="0"/>
          </a:p>
          <a:p>
            <a:pPr eaLnBrk="1" hangingPunct="1">
              <a:defRPr/>
            </a:pPr>
            <a:r>
              <a:rPr lang="en-US" sz="2000" dirty="0" smtClean="0"/>
              <a:t>Engaging populations </a:t>
            </a:r>
            <a:r>
              <a:rPr lang="en-US" sz="2000" dirty="0"/>
              <a:t>traditionally hard to engage </a:t>
            </a:r>
            <a:r>
              <a:rPr lang="en-US" sz="2000" dirty="0" smtClean="0"/>
              <a:t>face-to-face.</a:t>
            </a:r>
          </a:p>
          <a:p>
            <a:pPr eaLnBrk="1" hangingPunct="1">
              <a:defRPr/>
            </a:pPr>
            <a:endParaRPr lang="en-US" sz="1000" dirty="0"/>
          </a:p>
          <a:p>
            <a:pPr eaLnBrk="1" hangingPunct="1">
              <a:defRPr/>
            </a:pPr>
            <a:r>
              <a:rPr lang="en-US" sz="2000" b="1" dirty="0" smtClean="0"/>
              <a:t>OES </a:t>
            </a:r>
            <a:r>
              <a:rPr lang="en-US" sz="2000" b="1" dirty="0"/>
              <a:t>services aim to:</a:t>
            </a:r>
          </a:p>
          <a:p>
            <a:pPr marL="685800" lvl="1" indent="-228600" eaLnBrk="1" hangingPunct="1">
              <a:defRPr/>
            </a:pPr>
            <a:r>
              <a:rPr lang="en-US" sz="2000" dirty="0"/>
              <a:t>Provide people with tools to make better health/life decisions</a:t>
            </a:r>
          </a:p>
          <a:p>
            <a:pPr marL="685800" lvl="1" indent="-228600" eaLnBrk="1" hangingPunct="1">
              <a:defRPr/>
            </a:pPr>
            <a:r>
              <a:rPr lang="en-US" sz="2000" dirty="0" smtClean="0"/>
              <a:t>Increase </a:t>
            </a:r>
            <a:r>
              <a:rPr lang="en-US" sz="2000" dirty="0"/>
              <a:t>culturally relevant access to support for current and emerging generations</a:t>
            </a:r>
          </a:p>
          <a:p>
            <a:pPr marL="685800" lvl="1" indent="-228600" eaLnBrk="1" hangingPunct="1">
              <a:defRPr/>
            </a:pPr>
            <a:r>
              <a:rPr lang="en-US" sz="2000" dirty="0" smtClean="0"/>
              <a:t>Decrease </a:t>
            </a:r>
            <a:r>
              <a:rPr lang="en-US" sz="2000" dirty="0"/>
              <a:t>stigma associated with accessing </a:t>
            </a:r>
            <a:r>
              <a:rPr lang="en-US" sz="2000" dirty="0" smtClean="0"/>
              <a:t> treatment/support </a:t>
            </a:r>
            <a:r>
              <a:rPr lang="en-US" sz="2000" dirty="0"/>
              <a:t>services</a:t>
            </a:r>
          </a:p>
          <a:p>
            <a:pPr eaLnBrk="1" hangingPunct="1">
              <a:defRPr/>
            </a:pPr>
            <a:endParaRPr lang="en-US" sz="2000" dirty="0"/>
          </a:p>
          <a:p>
            <a:pPr eaLnBrk="1" hangingPunct="1">
              <a:lnSpc>
                <a:spcPct val="80000"/>
              </a:lnSpc>
              <a:defRPr/>
            </a:pPr>
            <a:endParaRPr lang="en-US" sz="2100" dirty="0" smtClean="0"/>
          </a:p>
          <a:p>
            <a:pPr eaLnBrk="1" hangingPunct="1">
              <a:lnSpc>
                <a:spcPct val="80000"/>
              </a:lnSpc>
              <a:buFont typeface="Wingdings" pitchFamily="2" charset="2"/>
              <a:buNone/>
              <a:defRPr/>
            </a:pPr>
            <a:endParaRPr lang="en-US" sz="2100"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304800" y="152400"/>
            <a:ext cx="8077200" cy="715963"/>
          </a:xfrm>
          <a:solidFill>
            <a:srgbClr val="00B050"/>
          </a:solidFill>
        </p:spPr>
        <p:txBody>
          <a:bodyPr/>
          <a:lstStyle/>
          <a:p>
            <a:r>
              <a:rPr lang="en-US" sz="3200" smtClean="0"/>
              <a:t>Chat Specialist &amp; Visitor Expectations</a:t>
            </a:r>
          </a:p>
        </p:txBody>
      </p:sp>
      <p:sp>
        <p:nvSpPr>
          <p:cNvPr id="36867" name="Rectangle 3"/>
          <p:cNvSpPr>
            <a:spLocks noGrp="1" noChangeArrowheads="1"/>
          </p:cNvSpPr>
          <p:nvPr>
            <p:ph idx="1"/>
          </p:nvPr>
        </p:nvSpPr>
        <p:spPr>
          <a:xfrm>
            <a:off x="304800" y="1066800"/>
            <a:ext cx="8001000" cy="5105400"/>
          </a:xfrm>
        </p:spPr>
        <p:txBody>
          <a:bodyPr rtlCol="0">
            <a:normAutofit/>
          </a:bodyPr>
          <a:lstStyle/>
          <a:p>
            <a:pPr marL="0" indent="0" fontAlgn="auto">
              <a:lnSpc>
                <a:spcPct val="90000"/>
              </a:lnSpc>
              <a:spcAft>
                <a:spcPts val="0"/>
              </a:spcAft>
              <a:buFont typeface="Arial" pitchFamily="34" charset="0"/>
              <a:buNone/>
              <a:defRPr/>
            </a:pPr>
            <a:endParaRPr lang="en-US" sz="2000" b="1" dirty="0" smtClean="0"/>
          </a:p>
          <a:p>
            <a:pPr marL="0" indent="0" fontAlgn="auto">
              <a:lnSpc>
                <a:spcPct val="90000"/>
              </a:lnSpc>
              <a:spcAft>
                <a:spcPts val="0"/>
              </a:spcAft>
              <a:buFont typeface="Arial" pitchFamily="34" charset="0"/>
              <a:buNone/>
              <a:defRPr/>
            </a:pPr>
            <a:r>
              <a:rPr lang="en-US" sz="2000" b="1" dirty="0" smtClean="0"/>
              <a:t>Chat Specialist:</a:t>
            </a:r>
          </a:p>
          <a:p>
            <a:pPr fontAlgn="auto">
              <a:lnSpc>
                <a:spcPct val="90000"/>
              </a:lnSpc>
              <a:spcAft>
                <a:spcPts val="0"/>
              </a:spcAft>
              <a:buFont typeface="Arial" pitchFamily="34" charset="0"/>
              <a:buChar char="•"/>
              <a:defRPr/>
            </a:pPr>
            <a:r>
              <a:rPr lang="en-US" sz="2000" dirty="0" smtClean="0"/>
              <a:t>The average chat can last 20-30 minutes.</a:t>
            </a:r>
            <a:endParaRPr lang="en-US" sz="2000" dirty="0"/>
          </a:p>
          <a:p>
            <a:pPr fontAlgn="auto">
              <a:lnSpc>
                <a:spcPct val="90000"/>
              </a:lnSpc>
              <a:spcAft>
                <a:spcPts val="0"/>
              </a:spcAft>
              <a:buFont typeface="Arial" pitchFamily="34" charset="0"/>
              <a:buChar char="•"/>
              <a:defRPr/>
            </a:pPr>
            <a:r>
              <a:rPr lang="en-US" sz="2000" dirty="0" smtClean="0"/>
              <a:t>High risk chats sometimes </a:t>
            </a:r>
            <a:r>
              <a:rPr lang="en-US" sz="2000" dirty="0"/>
              <a:t>take </a:t>
            </a:r>
            <a:r>
              <a:rPr lang="en-US" sz="2000" dirty="0" smtClean="0"/>
              <a:t>1 hour </a:t>
            </a:r>
            <a:r>
              <a:rPr lang="en-US" sz="2000" dirty="0"/>
              <a:t>or </a:t>
            </a:r>
            <a:r>
              <a:rPr lang="en-US" sz="2000" dirty="0" smtClean="0"/>
              <a:t>more.</a:t>
            </a:r>
            <a:endParaRPr lang="en-US" sz="2000" dirty="0"/>
          </a:p>
          <a:p>
            <a:pPr marL="0" indent="0" fontAlgn="auto">
              <a:lnSpc>
                <a:spcPct val="90000"/>
              </a:lnSpc>
              <a:spcBef>
                <a:spcPts val="1400"/>
              </a:spcBef>
              <a:spcAft>
                <a:spcPts val="0"/>
              </a:spcAft>
              <a:buFont typeface="Arial" pitchFamily="34" charset="0"/>
              <a:buNone/>
              <a:defRPr/>
            </a:pPr>
            <a:endParaRPr lang="en-US" sz="2000" b="1" dirty="0" smtClean="0"/>
          </a:p>
          <a:p>
            <a:pPr marL="0" indent="0" fontAlgn="auto">
              <a:lnSpc>
                <a:spcPct val="90000"/>
              </a:lnSpc>
              <a:spcBef>
                <a:spcPts val="1400"/>
              </a:spcBef>
              <a:spcAft>
                <a:spcPts val="0"/>
              </a:spcAft>
              <a:buFont typeface="Arial" pitchFamily="34" charset="0"/>
              <a:buNone/>
              <a:defRPr/>
            </a:pPr>
            <a:r>
              <a:rPr lang="en-US" sz="2000" b="1" dirty="0" smtClean="0"/>
              <a:t>Visitor:</a:t>
            </a:r>
          </a:p>
          <a:p>
            <a:pPr fontAlgn="auto">
              <a:lnSpc>
                <a:spcPct val="90000"/>
              </a:lnSpc>
              <a:spcAft>
                <a:spcPts val="0"/>
              </a:spcAft>
              <a:buFont typeface="Wingdings" pitchFamily="2" charset="2"/>
              <a:buChar char="§"/>
              <a:defRPr/>
            </a:pPr>
            <a:r>
              <a:rPr lang="en-US" sz="2000" dirty="0" smtClean="0"/>
              <a:t>Visitors </a:t>
            </a:r>
            <a:r>
              <a:rPr lang="en-US" sz="2000" dirty="0"/>
              <a:t>are unfamiliar with the service and may not understand what it provides, but also its </a:t>
            </a:r>
            <a:r>
              <a:rPr lang="en-US" sz="2000" dirty="0" smtClean="0"/>
              <a:t>limitations.</a:t>
            </a:r>
          </a:p>
          <a:p>
            <a:pPr fontAlgn="auto">
              <a:lnSpc>
                <a:spcPct val="90000"/>
              </a:lnSpc>
              <a:spcAft>
                <a:spcPts val="0"/>
              </a:spcAft>
              <a:buFont typeface="Wingdings" pitchFamily="2" charset="2"/>
              <a:buChar char="§"/>
              <a:defRPr/>
            </a:pPr>
            <a:r>
              <a:rPr lang="en-US" sz="2000" dirty="0" smtClean="0"/>
              <a:t>When necessary, provide </a:t>
            </a:r>
            <a:r>
              <a:rPr lang="en-US" sz="2000" dirty="0"/>
              <a:t>the Visitor with </a:t>
            </a:r>
            <a:r>
              <a:rPr lang="en-US" sz="2000" dirty="0" smtClean="0"/>
              <a:t>information on chat format: discussion of issues and options </a:t>
            </a:r>
            <a:r>
              <a:rPr lang="en-US" sz="2000" dirty="0"/>
              <a:t>for </a:t>
            </a:r>
            <a:r>
              <a:rPr lang="en-US" sz="2000" dirty="0" smtClean="0"/>
              <a:t>support. </a:t>
            </a:r>
          </a:p>
          <a:p>
            <a:pPr fontAlgn="auto">
              <a:lnSpc>
                <a:spcPct val="90000"/>
              </a:lnSpc>
              <a:spcAft>
                <a:spcPts val="0"/>
              </a:spcAft>
              <a:buFont typeface="Wingdings" pitchFamily="2" charset="2"/>
              <a:buChar char="§"/>
              <a:defRPr/>
            </a:pPr>
            <a:r>
              <a:rPr lang="en-US" sz="2000" dirty="0" smtClean="0"/>
              <a:t>While </a:t>
            </a:r>
            <a:r>
              <a:rPr lang="en-US" sz="2000" dirty="0"/>
              <a:t>you want to be patient and allow for conversations to unfold, it’s also </a:t>
            </a:r>
            <a:r>
              <a:rPr lang="en-US" sz="2000" dirty="0" smtClean="0"/>
              <a:t>important </a:t>
            </a:r>
            <a:r>
              <a:rPr lang="en-US" sz="2000" dirty="0"/>
              <a:t>to </a:t>
            </a:r>
            <a:r>
              <a:rPr lang="en-US" sz="2000" dirty="0" smtClean="0"/>
              <a:t>not allow the </a:t>
            </a:r>
            <a:r>
              <a:rPr lang="en-US" sz="2000" dirty="0"/>
              <a:t>Visitor to cover every single issue they have; help them focus on their main concern.</a:t>
            </a:r>
          </a:p>
          <a:p>
            <a:pPr marL="0" indent="0" fontAlgn="auto">
              <a:lnSpc>
                <a:spcPct val="90000"/>
              </a:lnSpc>
              <a:spcAft>
                <a:spcPts val="0"/>
              </a:spcAft>
              <a:buFont typeface="Arial" pitchFamily="34" charset="0"/>
              <a:buNone/>
              <a:defRPr/>
            </a:pPr>
            <a:endParaRPr lang="en-US" sz="1800" b="1" dirty="0"/>
          </a:p>
          <a:p>
            <a:pPr fontAlgn="auto">
              <a:lnSpc>
                <a:spcPct val="90000"/>
              </a:lnSpc>
              <a:spcAft>
                <a:spcPts val="0"/>
              </a:spcAft>
              <a:buFont typeface="Arial" pitchFamily="34" charset="0"/>
              <a:buChar char="•"/>
              <a:defRPr/>
            </a:pPr>
            <a:endParaRPr lang="en-US" sz="1800" dirty="0" smtClean="0"/>
          </a:p>
          <a:p>
            <a:pPr lvl="1" fontAlgn="auto">
              <a:spcBef>
                <a:spcPct val="50000"/>
              </a:spcBef>
              <a:spcAft>
                <a:spcPts val="0"/>
              </a:spcAft>
              <a:buFont typeface="Arial" pitchFamily="34" charset="0"/>
              <a:buChar char="–"/>
              <a:defRPr/>
            </a:pPr>
            <a:endParaRPr lang="en-US" sz="2000" dirty="0" smtClean="0"/>
          </a:p>
          <a:p>
            <a:pPr lvl="1" fontAlgn="auto">
              <a:spcBef>
                <a:spcPct val="50000"/>
              </a:spcBef>
              <a:spcAft>
                <a:spcPts val="0"/>
              </a:spcAft>
              <a:buFont typeface="Arial" pitchFamily="34" charset="0"/>
              <a:buChar char="–"/>
              <a:defRPr/>
            </a:pPr>
            <a:endParaRPr lang="en-US" dirty="0" smtClean="0"/>
          </a:p>
          <a:p>
            <a:pPr fontAlgn="auto">
              <a:spcBef>
                <a:spcPct val="50000"/>
              </a:spcBef>
              <a:spcAft>
                <a:spcPts val="0"/>
              </a:spcAft>
              <a:buFont typeface="Arial" pitchFamily="34" charset="0"/>
              <a:buChar char="•"/>
              <a:defRPr/>
            </a:pPr>
            <a:endParaRPr lang="en-US" sz="2500" dirty="0" smtClean="0"/>
          </a:p>
          <a:p>
            <a:pPr fontAlgn="auto">
              <a:spcAft>
                <a:spcPts val="0"/>
              </a:spcAft>
              <a:buFont typeface="Arial" pitchFamily="34" charset="0"/>
              <a:buChar char="•"/>
              <a:defRPr/>
            </a:pPr>
            <a:endParaRPr lang="en-US" sz="2500" dirty="0" smtClean="0"/>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1386</Words>
  <Application>Microsoft Office PowerPoint</Application>
  <PresentationFormat>On-screen Show (4:3)</PresentationFormat>
  <Paragraphs>167</Paragraphs>
  <Slides>18</Slides>
  <Notes>14</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18</vt:i4>
      </vt:variant>
    </vt:vector>
  </HeadingPairs>
  <TitlesOfParts>
    <vt:vector size="24" baseType="lpstr">
      <vt:lpstr>Calibri</vt:lpstr>
      <vt:lpstr>Arial</vt:lpstr>
      <vt:lpstr>Wingdings 2</vt:lpstr>
      <vt:lpstr>Wingdings</vt:lpstr>
      <vt:lpstr>ＭＳ Ｐゴシック</vt:lpstr>
      <vt:lpstr>Office Theme</vt:lpstr>
      <vt:lpstr>CONTACT USA</vt:lpstr>
      <vt:lpstr>CONTACT USA</vt:lpstr>
      <vt:lpstr>Board of Directors</vt:lpstr>
      <vt:lpstr> Crisis Chat :Who is it for?</vt:lpstr>
      <vt:lpstr>Online Emotional Support/CHAT Defined</vt:lpstr>
      <vt:lpstr>Trends in Internet Usage</vt:lpstr>
      <vt:lpstr>Internet Used as an Emotional Outlet</vt:lpstr>
      <vt:lpstr>The OES Response</vt:lpstr>
      <vt:lpstr>Chat Specialist &amp; Visitor Expectations</vt:lpstr>
      <vt:lpstr>Etiquette on Chat</vt:lpstr>
      <vt:lpstr>Chat Timing</vt:lpstr>
      <vt:lpstr>High Levels of Disclosure</vt:lpstr>
      <vt:lpstr>Abrupt Endings on Chat</vt:lpstr>
      <vt:lpstr>Suicide Risk Assessment</vt:lpstr>
      <vt:lpstr>High/Imminent Risk on Chat</vt:lpstr>
      <vt:lpstr>Facilitating Active Intervention</vt:lpstr>
      <vt:lpstr>Staffing Considerations</vt:lpstr>
      <vt:lpstr>Visitor Feedback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Drexler</dc:creator>
  <cp:lastModifiedBy>Andrea Iger Duarte</cp:lastModifiedBy>
  <cp:revision>4</cp:revision>
  <dcterms:created xsi:type="dcterms:W3CDTF">2013-01-04T13:53:05Z</dcterms:created>
  <dcterms:modified xsi:type="dcterms:W3CDTF">2013-02-13T17:10:54Z</dcterms:modified>
</cp:coreProperties>
</file>