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5"/>
  </p:handoutMasterIdLst>
  <p:sldIdLst>
    <p:sldId id="285" r:id="rId2"/>
    <p:sldId id="297" r:id="rId3"/>
    <p:sldId id="299" r:id="rId4"/>
    <p:sldId id="288" r:id="rId5"/>
    <p:sldId id="301" r:id="rId6"/>
    <p:sldId id="302" r:id="rId7"/>
    <p:sldId id="303" r:id="rId8"/>
    <p:sldId id="304" r:id="rId9"/>
    <p:sldId id="290" r:id="rId10"/>
    <p:sldId id="295" r:id="rId11"/>
    <p:sldId id="291" r:id="rId12"/>
    <p:sldId id="305" r:id="rId13"/>
    <p:sldId id="306" r:id="rId14"/>
  </p:sldIdLst>
  <p:sldSz cx="10379075" cy="8001000"/>
  <p:notesSz cx="6858000" cy="9144000"/>
  <p:defaultTextStyle>
    <a:defPPr>
      <a:defRPr lang="en-US"/>
    </a:defPPr>
    <a:lvl1pPr marL="0" algn="l" defTabSz="477728" rtl="0" eaLnBrk="1" latinLnBrk="0" hangingPunct="1">
      <a:defRPr sz="1900" kern="1200">
        <a:solidFill>
          <a:schemeClr val="tx1"/>
        </a:solidFill>
        <a:latin typeface="+mn-lt"/>
        <a:ea typeface="+mn-ea"/>
        <a:cs typeface="+mn-cs"/>
      </a:defRPr>
    </a:lvl1pPr>
    <a:lvl2pPr marL="477728" algn="l" defTabSz="477728" rtl="0" eaLnBrk="1" latinLnBrk="0" hangingPunct="1">
      <a:defRPr sz="1900" kern="1200">
        <a:solidFill>
          <a:schemeClr val="tx1"/>
        </a:solidFill>
        <a:latin typeface="+mn-lt"/>
        <a:ea typeface="+mn-ea"/>
        <a:cs typeface="+mn-cs"/>
      </a:defRPr>
    </a:lvl2pPr>
    <a:lvl3pPr marL="955456" algn="l" defTabSz="477728" rtl="0" eaLnBrk="1" latinLnBrk="0" hangingPunct="1">
      <a:defRPr sz="1900" kern="1200">
        <a:solidFill>
          <a:schemeClr val="tx1"/>
        </a:solidFill>
        <a:latin typeface="+mn-lt"/>
        <a:ea typeface="+mn-ea"/>
        <a:cs typeface="+mn-cs"/>
      </a:defRPr>
    </a:lvl3pPr>
    <a:lvl4pPr marL="1433183" algn="l" defTabSz="477728" rtl="0" eaLnBrk="1" latinLnBrk="0" hangingPunct="1">
      <a:defRPr sz="1900" kern="1200">
        <a:solidFill>
          <a:schemeClr val="tx1"/>
        </a:solidFill>
        <a:latin typeface="+mn-lt"/>
        <a:ea typeface="+mn-ea"/>
        <a:cs typeface="+mn-cs"/>
      </a:defRPr>
    </a:lvl4pPr>
    <a:lvl5pPr marL="1910910" algn="l" defTabSz="477728" rtl="0" eaLnBrk="1" latinLnBrk="0" hangingPunct="1">
      <a:defRPr sz="1900" kern="1200">
        <a:solidFill>
          <a:schemeClr val="tx1"/>
        </a:solidFill>
        <a:latin typeface="+mn-lt"/>
        <a:ea typeface="+mn-ea"/>
        <a:cs typeface="+mn-cs"/>
      </a:defRPr>
    </a:lvl5pPr>
    <a:lvl6pPr marL="2388638" algn="l" defTabSz="477728" rtl="0" eaLnBrk="1" latinLnBrk="0" hangingPunct="1">
      <a:defRPr sz="1900" kern="1200">
        <a:solidFill>
          <a:schemeClr val="tx1"/>
        </a:solidFill>
        <a:latin typeface="+mn-lt"/>
        <a:ea typeface="+mn-ea"/>
        <a:cs typeface="+mn-cs"/>
      </a:defRPr>
    </a:lvl6pPr>
    <a:lvl7pPr marL="2866366" algn="l" defTabSz="477728" rtl="0" eaLnBrk="1" latinLnBrk="0" hangingPunct="1">
      <a:defRPr sz="1900" kern="1200">
        <a:solidFill>
          <a:schemeClr val="tx1"/>
        </a:solidFill>
        <a:latin typeface="+mn-lt"/>
        <a:ea typeface="+mn-ea"/>
        <a:cs typeface="+mn-cs"/>
      </a:defRPr>
    </a:lvl7pPr>
    <a:lvl8pPr marL="3344093" algn="l" defTabSz="477728" rtl="0" eaLnBrk="1" latinLnBrk="0" hangingPunct="1">
      <a:defRPr sz="1900" kern="1200">
        <a:solidFill>
          <a:schemeClr val="tx1"/>
        </a:solidFill>
        <a:latin typeface="+mn-lt"/>
        <a:ea typeface="+mn-ea"/>
        <a:cs typeface="+mn-cs"/>
      </a:defRPr>
    </a:lvl8pPr>
    <a:lvl9pPr marL="3821821" algn="l" defTabSz="47772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52B29"/>
    <a:srgbClr val="7E0000"/>
    <a:srgbClr val="112C86"/>
    <a:srgbClr val="183186"/>
    <a:srgbClr val="243B99"/>
    <a:srgbClr val="1C3199"/>
    <a:srgbClr val="314799"/>
    <a:srgbClr val="667499"/>
    <a:srgbClr val="3D5591"/>
    <a:srgbClr val="6AB3E1"/>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98" autoAdjust="0"/>
    <p:restoredTop sz="94660"/>
  </p:normalViewPr>
  <p:slideViewPr>
    <p:cSldViewPr snapToGrid="0" snapToObjects="1" showGuides="1">
      <p:cViewPr>
        <p:scale>
          <a:sx n="86" d="100"/>
          <a:sy n="86" d="100"/>
        </p:scale>
        <p:origin x="-60" y="84"/>
      </p:cViewPr>
      <p:guideLst>
        <p:guide orient="horz" pos="2527"/>
        <p:guide pos="32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DD35D4-CBC3-4FB7-B1B1-1A6709754EC3}" type="datetimeFigureOut">
              <a:rPr lang="en-US" smtClean="0"/>
              <a:pPr/>
              <a:t>4/11/2013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44259B-1F8D-4907-9C6A-A1BAE34BF36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04121-5514-A143-A189-3B625D32F0BC}" type="slidenum">
              <a:rPr lang="en-US" smtClean="0"/>
              <a:pPr/>
              <a:t>‹#›</a:t>
            </a:fld>
            <a:endParaRPr lang="en-US" dirty="0"/>
          </a:p>
        </p:txBody>
      </p:sp>
      <p:pic>
        <p:nvPicPr>
          <p:cNvPr id="8" name="Picture 7" descr="OWWpowerpoint.jpg"/>
          <p:cNvPicPr>
            <a:picLocks noChangeAspect="1"/>
          </p:cNvPicPr>
          <p:nvPr userDrawn="1"/>
        </p:nvPicPr>
        <p:blipFill>
          <a:blip r:embed="rId2"/>
          <a:stretch>
            <a:fillRect/>
          </a:stretch>
        </p:blipFill>
        <p:spPr>
          <a:xfrm>
            <a:off x="-64233" y="-29632"/>
            <a:ext cx="10449397" cy="80899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4371" y="5600712"/>
            <a:ext cx="6227445" cy="66119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34371" y="714905"/>
            <a:ext cx="6227445" cy="4800600"/>
          </a:xfrm>
        </p:spPr>
        <p:txBody>
          <a:bodyPr/>
          <a:lstStyle>
            <a:lvl1pPr marL="0" indent="0">
              <a:buNone/>
              <a:defRPr sz="3300"/>
            </a:lvl1pPr>
            <a:lvl2pPr marL="477728" indent="0">
              <a:buNone/>
              <a:defRPr sz="2900"/>
            </a:lvl2pPr>
            <a:lvl3pPr marL="955456" indent="0">
              <a:buNone/>
              <a:defRPr sz="2500"/>
            </a:lvl3pPr>
            <a:lvl4pPr marL="1433183" indent="0">
              <a:buNone/>
              <a:defRPr sz="2100"/>
            </a:lvl4pPr>
            <a:lvl5pPr marL="1910910" indent="0">
              <a:buNone/>
              <a:defRPr sz="2100"/>
            </a:lvl5pPr>
            <a:lvl6pPr marL="2388638" indent="0">
              <a:buNone/>
              <a:defRPr sz="2100"/>
            </a:lvl6pPr>
            <a:lvl7pPr marL="2866366" indent="0">
              <a:buNone/>
              <a:defRPr sz="2100"/>
            </a:lvl7pPr>
            <a:lvl8pPr marL="3344093" indent="0">
              <a:buNone/>
              <a:defRPr sz="2100"/>
            </a:lvl8pPr>
            <a:lvl9pPr marL="3821821" indent="0">
              <a:buNone/>
              <a:defRPr sz="2100"/>
            </a:lvl9pPr>
          </a:lstStyle>
          <a:p>
            <a:endParaRPr lang="en-US" dirty="0"/>
          </a:p>
        </p:txBody>
      </p:sp>
      <p:sp>
        <p:nvSpPr>
          <p:cNvPr id="4" name="Text Placeholder 3"/>
          <p:cNvSpPr>
            <a:spLocks noGrp="1"/>
          </p:cNvSpPr>
          <p:nvPr>
            <p:ph type="body" sz="half" idx="2"/>
          </p:nvPr>
        </p:nvSpPr>
        <p:spPr>
          <a:xfrm>
            <a:off x="2034371" y="6261906"/>
            <a:ext cx="6227445" cy="939005"/>
          </a:xfrm>
        </p:spPr>
        <p:txBody>
          <a:bodyPr/>
          <a:lstStyle>
            <a:lvl1pPr marL="0" indent="0">
              <a:buNone/>
              <a:defRPr sz="1500"/>
            </a:lvl1pPr>
            <a:lvl2pPr marL="477728" indent="0">
              <a:buNone/>
              <a:defRPr sz="1200"/>
            </a:lvl2pPr>
            <a:lvl3pPr marL="955456" indent="0">
              <a:buNone/>
              <a:defRPr sz="1000"/>
            </a:lvl3pPr>
            <a:lvl4pPr marL="1433183" indent="0">
              <a:buNone/>
              <a:defRPr sz="900"/>
            </a:lvl4pPr>
            <a:lvl5pPr marL="1910910" indent="0">
              <a:buNone/>
              <a:defRPr sz="900"/>
            </a:lvl5pPr>
            <a:lvl6pPr marL="2388638" indent="0">
              <a:buNone/>
              <a:defRPr sz="900"/>
            </a:lvl6pPr>
            <a:lvl7pPr marL="2866366" indent="0">
              <a:buNone/>
              <a:defRPr sz="900"/>
            </a:lvl7pPr>
            <a:lvl8pPr marL="3344093" indent="0">
              <a:buNone/>
              <a:defRPr sz="900"/>
            </a:lvl8pPr>
            <a:lvl9pPr marL="38218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4832" y="320424"/>
            <a:ext cx="2335292" cy="68267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8956" y="320424"/>
            <a:ext cx="6832891" cy="68267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Picture 14" descr="David Lynch banner.jpg"/>
          <p:cNvPicPr>
            <a:picLocks noChangeAspect="1"/>
          </p:cNvPicPr>
          <p:nvPr userDrawn="1"/>
        </p:nvPicPr>
        <p:blipFill>
          <a:blip r:embed="rId2"/>
          <a:srcRect l="22522"/>
          <a:stretch>
            <a:fillRect/>
          </a:stretch>
        </p:blipFill>
        <p:spPr>
          <a:xfrm>
            <a:off x="2" y="-14463"/>
            <a:ext cx="6709532" cy="1944290"/>
          </a:xfrm>
          <a:prstGeom prst="rect">
            <a:avLst/>
          </a:prstGeom>
        </p:spPr>
      </p:pic>
      <p:pic>
        <p:nvPicPr>
          <p:cNvPr id="9" name="Picture 8" descr="David Lynch banner.jpg"/>
          <p:cNvPicPr>
            <a:picLocks noChangeAspect="1"/>
          </p:cNvPicPr>
          <p:nvPr userDrawn="1"/>
        </p:nvPicPr>
        <p:blipFill>
          <a:blip r:embed="rId2"/>
          <a:srcRect l="25397"/>
          <a:stretch>
            <a:fillRect/>
          </a:stretch>
        </p:blipFill>
        <p:spPr>
          <a:xfrm>
            <a:off x="3918490" y="-23422"/>
            <a:ext cx="6460588" cy="1944290"/>
          </a:xfrm>
          <a:prstGeom prst="rect">
            <a:avLst/>
          </a:prstGeom>
        </p:spPr>
      </p:pic>
      <p:sp>
        <p:nvSpPr>
          <p:cNvPr id="7" name="Rectangle 6"/>
          <p:cNvSpPr/>
          <p:nvPr userDrawn="1"/>
        </p:nvSpPr>
        <p:spPr>
          <a:xfrm>
            <a:off x="3" y="1929839"/>
            <a:ext cx="10379075" cy="60711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5545" tIns="47773" rIns="95545" bIns="47773" rtlCol="0" anchor="ctr"/>
          <a:lstStyle/>
          <a:p>
            <a:pPr algn="ctr"/>
            <a:endParaRPr lang="en-US" dirty="0"/>
          </a:p>
        </p:txBody>
      </p:sp>
      <p:sp>
        <p:nvSpPr>
          <p:cNvPr id="2" name="Title 1"/>
          <p:cNvSpPr>
            <a:spLocks noGrp="1"/>
          </p:cNvSpPr>
          <p:nvPr>
            <p:ph type="title"/>
          </p:nvPr>
        </p:nvSpPr>
        <p:spPr>
          <a:xfrm>
            <a:off x="518959" y="320411"/>
            <a:ext cx="9341168" cy="1333500"/>
          </a:xfrm>
        </p:spPr>
        <p:txBody>
          <a:bodyPr/>
          <a:lstStyle>
            <a:lvl1pPr>
              <a:defRPr>
                <a:solidFill>
                  <a:schemeClr val="bg1"/>
                </a:solidFill>
                <a:latin typeface="Times"/>
                <a:cs typeface="Time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04121-5514-A143-A189-3B625D32F0BC}" type="slidenum">
              <a:rPr lang="en-US" smtClean="0"/>
              <a:pPr/>
              <a:t>‹#›</a:t>
            </a:fld>
            <a:endParaRPr lang="en-US" dirty="0"/>
          </a:p>
        </p:txBody>
      </p:sp>
      <p:sp>
        <p:nvSpPr>
          <p:cNvPr id="8" name="Content Placeholder 2"/>
          <p:cNvSpPr>
            <a:spLocks noGrp="1"/>
          </p:cNvSpPr>
          <p:nvPr>
            <p:ph idx="1"/>
          </p:nvPr>
        </p:nvSpPr>
        <p:spPr>
          <a:xfrm>
            <a:off x="518959" y="2178849"/>
            <a:ext cx="9341168" cy="4968354"/>
          </a:xfrm>
        </p:spPr>
        <p:txBody>
          <a:bodyPr/>
          <a:lstStyle>
            <a:lvl1pPr>
              <a:buClr>
                <a:srgbClr val="10498A"/>
              </a:buClr>
              <a:defRPr>
                <a:solidFill>
                  <a:schemeClr val="tx1"/>
                </a:solidFill>
                <a:latin typeface="Times"/>
                <a:cs typeface="Times"/>
              </a:defRPr>
            </a:lvl1pPr>
            <a:lvl2pPr>
              <a:buClr>
                <a:srgbClr val="10498A"/>
              </a:buClr>
              <a:defRPr>
                <a:solidFill>
                  <a:schemeClr val="tx1"/>
                </a:solidFill>
                <a:latin typeface="Times"/>
                <a:cs typeface="Times"/>
              </a:defRPr>
            </a:lvl2pPr>
            <a:lvl3pPr>
              <a:buClr>
                <a:srgbClr val="10498A"/>
              </a:buClr>
              <a:defRPr>
                <a:solidFill>
                  <a:schemeClr val="tx1"/>
                </a:solidFill>
                <a:latin typeface="Times"/>
                <a:cs typeface="Times"/>
              </a:defRPr>
            </a:lvl3pPr>
            <a:lvl4pPr>
              <a:buClr>
                <a:srgbClr val="10498A"/>
              </a:buClr>
              <a:defRPr>
                <a:solidFill>
                  <a:schemeClr val="tx1"/>
                </a:solidFill>
                <a:latin typeface="Times"/>
                <a:cs typeface="Times"/>
              </a:defRPr>
            </a:lvl4pPr>
            <a:lvl5pPr>
              <a:buClr>
                <a:srgbClr val="10498A"/>
              </a:buClr>
              <a:defRPr>
                <a:solidFill>
                  <a:schemeClr val="tx1"/>
                </a:solidFill>
                <a:latin typeface="Times"/>
                <a:cs typeface="Time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436" y="2485508"/>
            <a:ext cx="8822214" cy="1715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56864" y="4533900"/>
            <a:ext cx="7265352" cy="2044700"/>
          </a:xfrm>
        </p:spPr>
        <p:txBody>
          <a:bodyPr/>
          <a:lstStyle>
            <a:lvl1pPr marL="0" indent="0" algn="ctr">
              <a:buNone/>
              <a:defRPr>
                <a:solidFill>
                  <a:schemeClr val="tx1">
                    <a:tint val="75000"/>
                  </a:schemeClr>
                </a:solidFill>
              </a:defRPr>
            </a:lvl1pPr>
            <a:lvl2pPr marL="477728" indent="0" algn="ctr">
              <a:buNone/>
              <a:defRPr>
                <a:solidFill>
                  <a:schemeClr val="tx1">
                    <a:tint val="75000"/>
                  </a:schemeClr>
                </a:solidFill>
              </a:defRPr>
            </a:lvl2pPr>
            <a:lvl3pPr marL="955456" indent="0" algn="ctr">
              <a:buNone/>
              <a:defRPr>
                <a:solidFill>
                  <a:schemeClr val="tx1">
                    <a:tint val="75000"/>
                  </a:schemeClr>
                </a:solidFill>
              </a:defRPr>
            </a:lvl3pPr>
            <a:lvl4pPr marL="1433183" indent="0" algn="ctr">
              <a:buNone/>
              <a:defRPr>
                <a:solidFill>
                  <a:schemeClr val="tx1">
                    <a:tint val="75000"/>
                  </a:schemeClr>
                </a:solidFill>
              </a:defRPr>
            </a:lvl4pPr>
            <a:lvl5pPr marL="1910910" indent="0" algn="ctr">
              <a:buNone/>
              <a:defRPr>
                <a:solidFill>
                  <a:schemeClr val="tx1">
                    <a:tint val="75000"/>
                  </a:schemeClr>
                </a:solidFill>
              </a:defRPr>
            </a:lvl5pPr>
            <a:lvl6pPr marL="2388638" indent="0" algn="ctr">
              <a:buNone/>
              <a:defRPr>
                <a:solidFill>
                  <a:schemeClr val="tx1">
                    <a:tint val="75000"/>
                  </a:schemeClr>
                </a:solidFill>
              </a:defRPr>
            </a:lvl6pPr>
            <a:lvl7pPr marL="2866366" indent="0" algn="ctr">
              <a:buNone/>
              <a:defRPr>
                <a:solidFill>
                  <a:schemeClr val="tx1">
                    <a:tint val="75000"/>
                  </a:schemeClr>
                </a:solidFill>
              </a:defRPr>
            </a:lvl7pPr>
            <a:lvl8pPr marL="3344093" indent="0" algn="ctr">
              <a:buNone/>
              <a:defRPr>
                <a:solidFill>
                  <a:schemeClr val="tx1">
                    <a:tint val="75000"/>
                  </a:schemeClr>
                </a:solidFill>
              </a:defRPr>
            </a:lvl8pPr>
            <a:lvl9pPr marL="38218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877" y="5141384"/>
            <a:ext cx="8822214" cy="1589087"/>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19877" y="3391168"/>
            <a:ext cx="8822214" cy="1750218"/>
          </a:xfrm>
        </p:spPr>
        <p:txBody>
          <a:bodyPr anchor="b"/>
          <a:lstStyle>
            <a:lvl1pPr marL="0" indent="0">
              <a:buNone/>
              <a:defRPr sz="2100">
                <a:solidFill>
                  <a:schemeClr val="tx1">
                    <a:tint val="75000"/>
                  </a:schemeClr>
                </a:solidFill>
              </a:defRPr>
            </a:lvl1pPr>
            <a:lvl2pPr marL="477728" indent="0">
              <a:buNone/>
              <a:defRPr sz="1900">
                <a:solidFill>
                  <a:schemeClr val="tx1">
                    <a:tint val="75000"/>
                  </a:schemeClr>
                </a:solidFill>
              </a:defRPr>
            </a:lvl2pPr>
            <a:lvl3pPr marL="955456" indent="0">
              <a:buNone/>
              <a:defRPr sz="1700">
                <a:solidFill>
                  <a:schemeClr val="tx1">
                    <a:tint val="75000"/>
                  </a:schemeClr>
                </a:solidFill>
              </a:defRPr>
            </a:lvl3pPr>
            <a:lvl4pPr marL="1433183" indent="0">
              <a:buNone/>
              <a:defRPr sz="1500">
                <a:solidFill>
                  <a:schemeClr val="tx1">
                    <a:tint val="75000"/>
                  </a:schemeClr>
                </a:solidFill>
              </a:defRPr>
            </a:lvl4pPr>
            <a:lvl5pPr marL="1910910" indent="0">
              <a:buNone/>
              <a:defRPr sz="1500">
                <a:solidFill>
                  <a:schemeClr val="tx1">
                    <a:tint val="75000"/>
                  </a:schemeClr>
                </a:solidFill>
              </a:defRPr>
            </a:lvl5pPr>
            <a:lvl6pPr marL="2388638" indent="0">
              <a:buNone/>
              <a:defRPr sz="1500">
                <a:solidFill>
                  <a:schemeClr val="tx1">
                    <a:tint val="75000"/>
                  </a:schemeClr>
                </a:solidFill>
              </a:defRPr>
            </a:lvl6pPr>
            <a:lvl7pPr marL="2866366" indent="0">
              <a:buNone/>
              <a:defRPr sz="1500">
                <a:solidFill>
                  <a:schemeClr val="tx1">
                    <a:tint val="75000"/>
                  </a:schemeClr>
                </a:solidFill>
              </a:defRPr>
            </a:lvl7pPr>
            <a:lvl8pPr marL="3344093" indent="0">
              <a:buNone/>
              <a:defRPr sz="1500">
                <a:solidFill>
                  <a:schemeClr val="tx1">
                    <a:tint val="75000"/>
                  </a:schemeClr>
                </a:solidFill>
              </a:defRPr>
            </a:lvl8pPr>
            <a:lvl9pPr marL="382182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8954" y="1866901"/>
            <a:ext cx="4584091" cy="528029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30" y="1866901"/>
            <a:ext cx="4584091" cy="528029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8956" y="1790972"/>
            <a:ext cx="4585892" cy="746390"/>
          </a:xfrm>
        </p:spPr>
        <p:txBody>
          <a:bodyPr anchor="b"/>
          <a:lstStyle>
            <a:lvl1pPr marL="0" indent="0">
              <a:buNone/>
              <a:defRPr sz="2500" b="1"/>
            </a:lvl1pPr>
            <a:lvl2pPr marL="477728" indent="0">
              <a:buNone/>
              <a:defRPr sz="2100" b="1"/>
            </a:lvl2pPr>
            <a:lvl3pPr marL="955456" indent="0">
              <a:buNone/>
              <a:defRPr sz="1900" b="1"/>
            </a:lvl3pPr>
            <a:lvl4pPr marL="1433183" indent="0">
              <a:buNone/>
              <a:defRPr sz="1700" b="1"/>
            </a:lvl4pPr>
            <a:lvl5pPr marL="1910910" indent="0">
              <a:buNone/>
              <a:defRPr sz="1700" b="1"/>
            </a:lvl5pPr>
            <a:lvl6pPr marL="2388638" indent="0">
              <a:buNone/>
              <a:defRPr sz="1700" b="1"/>
            </a:lvl6pPr>
            <a:lvl7pPr marL="2866366" indent="0">
              <a:buNone/>
              <a:defRPr sz="1700" b="1"/>
            </a:lvl7pPr>
            <a:lvl8pPr marL="3344093" indent="0">
              <a:buNone/>
              <a:defRPr sz="1700" b="1"/>
            </a:lvl8pPr>
            <a:lvl9pPr marL="382182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18956" y="2537366"/>
            <a:ext cx="4585892" cy="460983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72432" y="1790972"/>
            <a:ext cx="4587697" cy="746390"/>
          </a:xfrm>
        </p:spPr>
        <p:txBody>
          <a:bodyPr anchor="b"/>
          <a:lstStyle>
            <a:lvl1pPr marL="0" indent="0">
              <a:buNone/>
              <a:defRPr sz="2500" b="1"/>
            </a:lvl1pPr>
            <a:lvl2pPr marL="477728" indent="0">
              <a:buNone/>
              <a:defRPr sz="2100" b="1"/>
            </a:lvl2pPr>
            <a:lvl3pPr marL="955456" indent="0">
              <a:buNone/>
              <a:defRPr sz="1900" b="1"/>
            </a:lvl3pPr>
            <a:lvl4pPr marL="1433183" indent="0">
              <a:buNone/>
              <a:defRPr sz="1700" b="1"/>
            </a:lvl4pPr>
            <a:lvl5pPr marL="1910910" indent="0">
              <a:buNone/>
              <a:defRPr sz="1700" b="1"/>
            </a:lvl5pPr>
            <a:lvl6pPr marL="2388638" indent="0">
              <a:buNone/>
              <a:defRPr sz="1700" b="1"/>
            </a:lvl6pPr>
            <a:lvl7pPr marL="2866366" indent="0">
              <a:buNone/>
              <a:defRPr sz="1700" b="1"/>
            </a:lvl7pPr>
            <a:lvl8pPr marL="3344093" indent="0">
              <a:buNone/>
              <a:defRPr sz="1700" b="1"/>
            </a:lvl8pPr>
            <a:lvl9pPr marL="382182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272432" y="2537366"/>
            <a:ext cx="4587697" cy="460983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959" y="318558"/>
            <a:ext cx="3414645" cy="1355725"/>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057931" y="318572"/>
            <a:ext cx="5802192" cy="6828632"/>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959" y="1674288"/>
            <a:ext cx="3414645" cy="5472908"/>
          </a:xfrm>
        </p:spPr>
        <p:txBody>
          <a:bodyPr/>
          <a:lstStyle>
            <a:lvl1pPr marL="0" indent="0">
              <a:buNone/>
              <a:defRPr sz="1500"/>
            </a:lvl1pPr>
            <a:lvl2pPr marL="477728" indent="0">
              <a:buNone/>
              <a:defRPr sz="1200"/>
            </a:lvl2pPr>
            <a:lvl3pPr marL="955456" indent="0">
              <a:buNone/>
              <a:defRPr sz="1000"/>
            </a:lvl3pPr>
            <a:lvl4pPr marL="1433183" indent="0">
              <a:buNone/>
              <a:defRPr sz="900"/>
            </a:lvl4pPr>
            <a:lvl5pPr marL="1910910" indent="0">
              <a:buNone/>
              <a:defRPr sz="900"/>
            </a:lvl5pPr>
            <a:lvl6pPr marL="2388638" indent="0">
              <a:buNone/>
              <a:defRPr sz="900"/>
            </a:lvl6pPr>
            <a:lvl7pPr marL="2866366" indent="0">
              <a:buNone/>
              <a:defRPr sz="900"/>
            </a:lvl7pPr>
            <a:lvl8pPr marL="3344093" indent="0">
              <a:buNone/>
              <a:defRPr sz="900"/>
            </a:lvl8pPr>
            <a:lvl9pPr marL="38218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E6D01-1469-3E48-A4A6-94EBC13D3F2F}" type="datetimeFigureOut">
              <a:rPr lang="en-US" smtClean="0"/>
              <a:pPr/>
              <a:t>4/11/2013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04121-5514-A143-A189-3B625D32F0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OWWpowerpoint.jpg"/>
          <p:cNvPicPr>
            <a:picLocks noChangeAspect="1"/>
          </p:cNvPicPr>
          <p:nvPr userDrawn="1"/>
        </p:nvPicPr>
        <p:blipFill>
          <a:blip r:embed="rId15"/>
          <a:stretch>
            <a:fillRect/>
          </a:stretch>
        </p:blipFill>
        <p:spPr>
          <a:xfrm>
            <a:off x="3" y="0"/>
            <a:ext cx="10381051" cy="8036986"/>
          </a:xfrm>
          <a:prstGeom prst="rect">
            <a:avLst/>
          </a:prstGeom>
        </p:spPr>
      </p:pic>
      <p:sp>
        <p:nvSpPr>
          <p:cNvPr id="2" name="Title Placeholder 1"/>
          <p:cNvSpPr>
            <a:spLocks noGrp="1"/>
          </p:cNvSpPr>
          <p:nvPr>
            <p:ph type="title"/>
          </p:nvPr>
        </p:nvSpPr>
        <p:spPr>
          <a:xfrm>
            <a:off x="518959" y="220805"/>
            <a:ext cx="9341168" cy="1333500"/>
          </a:xfrm>
          <a:prstGeom prst="rect">
            <a:avLst/>
          </a:prstGeom>
        </p:spPr>
        <p:txBody>
          <a:bodyPr vert="horz" lIns="95545" tIns="47773" rIns="95545" bIns="4777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8959" y="2178849"/>
            <a:ext cx="9341168" cy="4968354"/>
          </a:xfrm>
          <a:prstGeom prst="rect">
            <a:avLst/>
          </a:prstGeom>
        </p:spPr>
        <p:txBody>
          <a:bodyPr vert="horz" lIns="95545" tIns="47773" rIns="95545" bIns="477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8954" y="7415755"/>
            <a:ext cx="2421784" cy="425980"/>
          </a:xfrm>
          <a:prstGeom prst="rect">
            <a:avLst/>
          </a:prstGeom>
        </p:spPr>
        <p:txBody>
          <a:bodyPr vert="horz" lIns="95545" tIns="47773" rIns="95545" bIns="47773" rtlCol="0" anchor="ctr"/>
          <a:lstStyle>
            <a:lvl1pPr algn="l">
              <a:defRPr sz="1200">
                <a:solidFill>
                  <a:schemeClr val="tx1">
                    <a:tint val="75000"/>
                  </a:schemeClr>
                </a:solidFill>
              </a:defRPr>
            </a:lvl1pPr>
          </a:lstStyle>
          <a:p>
            <a:fld id="{CB6E6D01-1469-3E48-A4A6-94EBC13D3F2F}" type="datetimeFigureOut">
              <a:rPr lang="en-US" smtClean="0"/>
              <a:pPr/>
              <a:t>4/11/2013</a:t>
            </a:fld>
            <a:endParaRPr lang="en-US" dirty="0"/>
          </a:p>
        </p:txBody>
      </p:sp>
      <p:sp>
        <p:nvSpPr>
          <p:cNvPr id="5" name="Footer Placeholder 4"/>
          <p:cNvSpPr>
            <a:spLocks noGrp="1"/>
          </p:cNvSpPr>
          <p:nvPr>
            <p:ph type="ftr" sz="quarter" idx="3"/>
          </p:nvPr>
        </p:nvSpPr>
        <p:spPr>
          <a:xfrm>
            <a:off x="3546188" y="7415755"/>
            <a:ext cx="3286707" cy="425980"/>
          </a:xfrm>
          <a:prstGeom prst="rect">
            <a:avLst/>
          </a:prstGeom>
        </p:spPr>
        <p:txBody>
          <a:bodyPr vert="horz" lIns="95545" tIns="47773" rIns="95545" bIns="47773"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438337" y="7415755"/>
            <a:ext cx="2421784" cy="425980"/>
          </a:xfrm>
          <a:prstGeom prst="rect">
            <a:avLst/>
          </a:prstGeom>
        </p:spPr>
        <p:txBody>
          <a:bodyPr vert="horz" lIns="95545" tIns="47773" rIns="95545" bIns="47773" rtlCol="0" anchor="ctr"/>
          <a:lstStyle>
            <a:lvl1pPr algn="r">
              <a:defRPr sz="1200">
                <a:solidFill>
                  <a:schemeClr val="tx1">
                    <a:tint val="75000"/>
                  </a:schemeClr>
                </a:solidFill>
              </a:defRPr>
            </a:lvl1pPr>
          </a:lstStyle>
          <a:p>
            <a:fld id="{48904121-5514-A143-A189-3B625D32F0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defTabSz="477728" rtl="0" eaLnBrk="1" latinLnBrk="0" hangingPunct="1">
        <a:spcBef>
          <a:spcPct val="0"/>
        </a:spcBef>
        <a:buNone/>
        <a:defRPr sz="4600" kern="1200">
          <a:solidFill>
            <a:srgbClr val="B73526"/>
          </a:solidFill>
          <a:latin typeface="American Typewriter"/>
          <a:ea typeface="+mj-ea"/>
          <a:cs typeface="American Typewriter"/>
        </a:defRPr>
      </a:lvl1pPr>
    </p:titleStyle>
    <p:bodyStyle>
      <a:lvl1pPr marL="358296" indent="-358296" algn="l" defTabSz="477728" rtl="0" eaLnBrk="1" latinLnBrk="0" hangingPunct="1">
        <a:spcBef>
          <a:spcPct val="20000"/>
        </a:spcBef>
        <a:buClr>
          <a:srgbClr val="B73526"/>
        </a:buClr>
        <a:buFont typeface="Arial"/>
        <a:buChar char="•"/>
        <a:defRPr sz="3300" kern="1200">
          <a:solidFill>
            <a:srgbClr val="2F1010"/>
          </a:solidFill>
          <a:latin typeface="Georgia"/>
          <a:ea typeface="+mn-ea"/>
          <a:cs typeface="Georgia"/>
        </a:defRPr>
      </a:lvl1pPr>
      <a:lvl2pPr marL="776307" indent="-298579" algn="l" defTabSz="477728" rtl="0" eaLnBrk="1" latinLnBrk="0" hangingPunct="1">
        <a:spcBef>
          <a:spcPct val="20000"/>
        </a:spcBef>
        <a:buClr>
          <a:srgbClr val="B73526"/>
        </a:buClr>
        <a:buFont typeface="Arial"/>
        <a:buChar char="–"/>
        <a:defRPr sz="2900" kern="1200">
          <a:solidFill>
            <a:srgbClr val="2F1010"/>
          </a:solidFill>
          <a:latin typeface="Georgia"/>
          <a:ea typeface="+mn-ea"/>
          <a:cs typeface="Georgia"/>
        </a:defRPr>
      </a:lvl2pPr>
      <a:lvl3pPr marL="1194319" indent="-238863" algn="l" defTabSz="477728" rtl="0" eaLnBrk="1" latinLnBrk="0" hangingPunct="1">
        <a:spcBef>
          <a:spcPct val="20000"/>
        </a:spcBef>
        <a:buClr>
          <a:srgbClr val="B73526"/>
        </a:buClr>
        <a:buFont typeface="Arial"/>
        <a:buChar char="•"/>
        <a:defRPr sz="2500" kern="1200">
          <a:solidFill>
            <a:srgbClr val="2F1010"/>
          </a:solidFill>
          <a:latin typeface="Georgia"/>
          <a:ea typeface="+mn-ea"/>
          <a:cs typeface="Georgia"/>
        </a:defRPr>
      </a:lvl3pPr>
      <a:lvl4pPr marL="1672047" indent="-238863" algn="l" defTabSz="477728" rtl="0" eaLnBrk="1" latinLnBrk="0" hangingPunct="1">
        <a:spcBef>
          <a:spcPct val="20000"/>
        </a:spcBef>
        <a:buClr>
          <a:srgbClr val="B73526"/>
        </a:buClr>
        <a:buFont typeface="Arial"/>
        <a:buChar char="–"/>
        <a:defRPr sz="2100" kern="1200">
          <a:solidFill>
            <a:srgbClr val="2F1010"/>
          </a:solidFill>
          <a:latin typeface="Georgia"/>
          <a:ea typeface="+mn-ea"/>
          <a:cs typeface="Georgia"/>
        </a:defRPr>
      </a:lvl4pPr>
      <a:lvl5pPr marL="2149774" indent="-238863" algn="l" defTabSz="477728" rtl="0" eaLnBrk="1" latinLnBrk="0" hangingPunct="1">
        <a:spcBef>
          <a:spcPct val="20000"/>
        </a:spcBef>
        <a:buClr>
          <a:srgbClr val="B73526"/>
        </a:buClr>
        <a:buFont typeface="Arial"/>
        <a:buChar char="»"/>
        <a:defRPr sz="2100" kern="1200">
          <a:solidFill>
            <a:srgbClr val="2F1010"/>
          </a:solidFill>
          <a:latin typeface="Georgia"/>
          <a:ea typeface="+mn-ea"/>
          <a:cs typeface="Georgia"/>
        </a:defRPr>
      </a:lvl5pPr>
      <a:lvl6pPr marL="2627502" indent="-238863" algn="l" defTabSz="477728" rtl="0" eaLnBrk="1" latinLnBrk="0" hangingPunct="1">
        <a:spcBef>
          <a:spcPct val="20000"/>
        </a:spcBef>
        <a:buFont typeface="Arial"/>
        <a:buChar char="•"/>
        <a:defRPr sz="2100" kern="1200">
          <a:solidFill>
            <a:schemeClr val="tx1"/>
          </a:solidFill>
          <a:latin typeface="+mn-lt"/>
          <a:ea typeface="+mn-ea"/>
          <a:cs typeface="+mn-cs"/>
        </a:defRPr>
      </a:lvl6pPr>
      <a:lvl7pPr marL="3105229" indent="-238863" algn="l" defTabSz="477728" rtl="0" eaLnBrk="1" latinLnBrk="0" hangingPunct="1">
        <a:spcBef>
          <a:spcPct val="20000"/>
        </a:spcBef>
        <a:buFont typeface="Arial"/>
        <a:buChar char="•"/>
        <a:defRPr sz="2100" kern="1200">
          <a:solidFill>
            <a:schemeClr val="tx1"/>
          </a:solidFill>
          <a:latin typeface="+mn-lt"/>
          <a:ea typeface="+mn-ea"/>
          <a:cs typeface="+mn-cs"/>
        </a:defRPr>
      </a:lvl7pPr>
      <a:lvl8pPr marL="3582957" indent="-238863" algn="l" defTabSz="477728" rtl="0" eaLnBrk="1" latinLnBrk="0" hangingPunct="1">
        <a:spcBef>
          <a:spcPct val="20000"/>
        </a:spcBef>
        <a:buFont typeface="Arial"/>
        <a:buChar char="•"/>
        <a:defRPr sz="2100" kern="1200">
          <a:solidFill>
            <a:schemeClr val="tx1"/>
          </a:solidFill>
          <a:latin typeface="+mn-lt"/>
          <a:ea typeface="+mn-ea"/>
          <a:cs typeface="+mn-cs"/>
        </a:defRPr>
      </a:lvl8pPr>
      <a:lvl9pPr marL="4060684" indent="-238863" algn="l" defTabSz="477728"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7728" rtl="0" eaLnBrk="1" latinLnBrk="0" hangingPunct="1">
        <a:defRPr sz="1900" kern="1200">
          <a:solidFill>
            <a:schemeClr val="tx1"/>
          </a:solidFill>
          <a:latin typeface="+mn-lt"/>
          <a:ea typeface="+mn-ea"/>
          <a:cs typeface="+mn-cs"/>
        </a:defRPr>
      </a:lvl1pPr>
      <a:lvl2pPr marL="477728" algn="l" defTabSz="477728" rtl="0" eaLnBrk="1" latinLnBrk="0" hangingPunct="1">
        <a:defRPr sz="1900" kern="1200">
          <a:solidFill>
            <a:schemeClr val="tx1"/>
          </a:solidFill>
          <a:latin typeface="+mn-lt"/>
          <a:ea typeface="+mn-ea"/>
          <a:cs typeface="+mn-cs"/>
        </a:defRPr>
      </a:lvl2pPr>
      <a:lvl3pPr marL="955456" algn="l" defTabSz="477728" rtl="0" eaLnBrk="1" latinLnBrk="0" hangingPunct="1">
        <a:defRPr sz="1900" kern="1200">
          <a:solidFill>
            <a:schemeClr val="tx1"/>
          </a:solidFill>
          <a:latin typeface="+mn-lt"/>
          <a:ea typeface="+mn-ea"/>
          <a:cs typeface="+mn-cs"/>
        </a:defRPr>
      </a:lvl3pPr>
      <a:lvl4pPr marL="1433183" algn="l" defTabSz="477728" rtl="0" eaLnBrk="1" latinLnBrk="0" hangingPunct="1">
        <a:defRPr sz="1900" kern="1200">
          <a:solidFill>
            <a:schemeClr val="tx1"/>
          </a:solidFill>
          <a:latin typeface="+mn-lt"/>
          <a:ea typeface="+mn-ea"/>
          <a:cs typeface="+mn-cs"/>
        </a:defRPr>
      </a:lvl4pPr>
      <a:lvl5pPr marL="1910910" algn="l" defTabSz="477728" rtl="0" eaLnBrk="1" latinLnBrk="0" hangingPunct="1">
        <a:defRPr sz="1900" kern="1200">
          <a:solidFill>
            <a:schemeClr val="tx1"/>
          </a:solidFill>
          <a:latin typeface="+mn-lt"/>
          <a:ea typeface="+mn-ea"/>
          <a:cs typeface="+mn-cs"/>
        </a:defRPr>
      </a:lvl5pPr>
      <a:lvl6pPr marL="2388638" algn="l" defTabSz="477728" rtl="0" eaLnBrk="1" latinLnBrk="0" hangingPunct="1">
        <a:defRPr sz="1900" kern="1200">
          <a:solidFill>
            <a:schemeClr val="tx1"/>
          </a:solidFill>
          <a:latin typeface="+mn-lt"/>
          <a:ea typeface="+mn-ea"/>
          <a:cs typeface="+mn-cs"/>
        </a:defRPr>
      </a:lvl6pPr>
      <a:lvl7pPr marL="2866366" algn="l" defTabSz="477728" rtl="0" eaLnBrk="1" latinLnBrk="0" hangingPunct="1">
        <a:defRPr sz="1900" kern="1200">
          <a:solidFill>
            <a:schemeClr val="tx1"/>
          </a:solidFill>
          <a:latin typeface="+mn-lt"/>
          <a:ea typeface="+mn-ea"/>
          <a:cs typeface="+mn-cs"/>
        </a:defRPr>
      </a:lvl7pPr>
      <a:lvl8pPr marL="3344093" algn="l" defTabSz="477728" rtl="0" eaLnBrk="1" latinLnBrk="0" hangingPunct="1">
        <a:defRPr sz="1900" kern="1200">
          <a:solidFill>
            <a:schemeClr val="tx1"/>
          </a:solidFill>
          <a:latin typeface="+mn-lt"/>
          <a:ea typeface="+mn-ea"/>
          <a:cs typeface="+mn-cs"/>
        </a:defRPr>
      </a:lvl8pPr>
      <a:lvl9pPr marL="3821821" algn="l" defTabSz="47772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video" Target="file:///C:\Users\javier.alvarado1\Desktop\1875254524_666127675001_shoulder1.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16925" y="2316304"/>
            <a:ext cx="5255046" cy="3745736"/>
          </a:xfrm>
          <a:prstGeom prst="rect">
            <a:avLst/>
          </a:prstGeom>
          <a:solidFill>
            <a:srgbClr val="752B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4" name="Title 3"/>
          <p:cNvSpPr txBox="1">
            <a:spLocks/>
          </p:cNvSpPr>
          <p:nvPr/>
        </p:nvSpPr>
        <p:spPr>
          <a:xfrm>
            <a:off x="671359" y="561860"/>
            <a:ext cx="9341168" cy="1333500"/>
          </a:xfrm>
          <a:prstGeom prst="rect">
            <a:avLst/>
          </a:prstGeom>
        </p:spPr>
        <p:txBody>
          <a:bodyPr vert="horz" lIns="95545" tIns="47773" rIns="95545" bIns="47773" rtlCol="0" anchor="ctr">
            <a:noAutofit/>
          </a:bodyPr>
          <a:lstStyle/>
          <a:p>
            <a:pPr marL="0" marR="0" lvl="0" indent="0" algn="ctr" defTabSz="477728" rtl="0" eaLnBrk="1" fontAlgn="auto" latinLnBrk="0" hangingPunct="1">
              <a:lnSpc>
                <a:spcPct val="100000"/>
              </a:lnSpc>
              <a:spcBef>
                <a:spcPct val="0"/>
              </a:spcBef>
              <a:spcAft>
                <a:spcPts val="627"/>
              </a:spcAft>
              <a:buClrTx/>
              <a:buSzTx/>
              <a:buFontTx/>
              <a:buNone/>
              <a:tabLst/>
              <a:defRPr/>
            </a:pPr>
            <a:r>
              <a:rPr kumimoji="0" lang="en-US" sz="5400" b="0" i="0" u="none" strike="noStrike" kern="1200" cap="none" spc="0" normalizeH="0" baseline="0" noProof="0" dirty="0" smtClean="0">
                <a:ln>
                  <a:noFill/>
                </a:ln>
                <a:solidFill>
                  <a:srgbClr val="B73526"/>
                </a:solidFill>
                <a:effectLst/>
                <a:uLnTx/>
                <a:uFillTx/>
                <a:latin typeface="American Typewriter"/>
                <a:ea typeface="+mj-ea"/>
                <a:cs typeface="American Typewriter"/>
              </a:rPr>
              <a:t>Connecticut  Army </a:t>
            </a:r>
          </a:p>
          <a:p>
            <a:pPr marL="0" marR="0" lvl="0" indent="0" algn="ctr" defTabSz="477728" rtl="0" eaLnBrk="1" fontAlgn="auto" latinLnBrk="0" hangingPunct="1">
              <a:lnSpc>
                <a:spcPct val="100000"/>
              </a:lnSpc>
              <a:spcBef>
                <a:spcPct val="0"/>
              </a:spcBef>
              <a:spcAft>
                <a:spcPts val="627"/>
              </a:spcAft>
              <a:buClrTx/>
              <a:buSzTx/>
              <a:buFontTx/>
              <a:buNone/>
              <a:tabLst/>
              <a:defRPr/>
            </a:pPr>
            <a:r>
              <a:rPr kumimoji="0" lang="en-US" sz="5400" b="0" i="0" u="none" strike="noStrike" kern="1200" cap="none" spc="0" normalizeH="0" baseline="0" noProof="0" dirty="0" smtClean="0">
                <a:ln>
                  <a:noFill/>
                </a:ln>
                <a:solidFill>
                  <a:srgbClr val="B73526"/>
                </a:solidFill>
                <a:effectLst/>
                <a:uLnTx/>
                <a:uFillTx/>
                <a:latin typeface="American Typewriter"/>
                <a:ea typeface="+mj-ea"/>
                <a:cs typeface="American Typewriter"/>
              </a:rPr>
              <a:t>National Guard</a:t>
            </a:r>
            <a:endParaRPr kumimoji="0" lang="en-US" sz="5400" b="0" i="0" u="none" strike="noStrike" kern="1200" cap="none" spc="0" normalizeH="0" baseline="0" noProof="0" dirty="0">
              <a:ln>
                <a:noFill/>
              </a:ln>
              <a:solidFill>
                <a:srgbClr val="B73526"/>
              </a:solidFill>
              <a:effectLst/>
              <a:uLnTx/>
              <a:uFillTx/>
              <a:latin typeface="American Typewriter"/>
              <a:ea typeface="+mj-ea"/>
              <a:cs typeface="American Typewriter"/>
            </a:endParaRPr>
          </a:p>
        </p:txBody>
      </p:sp>
      <p:pic>
        <p:nvPicPr>
          <p:cNvPr id="6" name="Picture 5" descr="american-troops-afghanistan.jpg"/>
          <p:cNvPicPr>
            <a:picLocks noChangeAspect="1"/>
          </p:cNvPicPr>
          <p:nvPr/>
        </p:nvPicPr>
        <p:blipFill>
          <a:blip r:embed="rId2"/>
          <a:stretch>
            <a:fillRect/>
          </a:stretch>
        </p:blipFill>
        <p:spPr>
          <a:xfrm>
            <a:off x="2808307" y="2483625"/>
            <a:ext cx="5518035" cy="3578415"/>
          </a:xfrm>
          <a:prstGeom prst="rect">
            <a:avLst/>
          </a:prstGeom>
        </p:spPr>
      </p:pic>
      <p:sp>
        <p:nvSpPr>
          <p:cNvPr id="5" name="TextBox 4"/>
          <p:cNvSpPr txBox="1"/>
          <p:nvPr/>
        </p:nvSpPr>
        <p:spPr>
          <a:xfrm>
            <a:off x="2670775" y="6290631"/>
            <a:ext cx="5230599" cy="707886"/>
          </a:xfrm>
          <a:prstGeom prst="rect">
            <a:avLst/>
          </a:prstGeom>
          <a:noFill/>
        </p:spPr>
        <p:txBody>
          <a:bodyPr wrap="none" rtlCol="0">
            <a:spAutoFit/>
          </a:bodyPr>
          <a:lstStyle/>
          <a:p>
            <a:r>
              <a:rPr lang="en-US" sz="4000" b="1" dirty="0" smtClean="0">
                <a:solidFill>
                  <a:srgbClr val="7E0000"/>
                </a:solidFill>
              </a:rPr>
              <a:t>Behavioral Health Team</a:t>
            </a:r>
            <a:endParaRPr lang="en-US" sz="4000" b="1" dirty="0">
              <a:solidFill>
                <a:srgbClr val="7E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itchFamily="34" charset="0"/>
                <a:cs typeface="Arial" pitchFamily="34" charset="0"/>
              </a:rPr>
              <a:t>Suicide Prevention Efforts  </a:t>
            </a:r>
            <a:endParaRPr lang="en-US" sz="4400" b="1" dirty="0">
              <a:latin typeface="Arial" pitchFamily="34" charset="0"/>
              <a:cs typeface="Arial" pitchFamily="34" charset="0"/>
            </a:endParaRPr>
          </a:p>
        </p:txBody>
      </p:sp>
      <p:sp>
        <p:nvSpPr>
          <p:cNvPr id="3" name="Content Placeholder 2"/>
          <p:cNvSpPr>
            <a:spLocks noGrp="1"/>
          </p:cNvSpPr>
          <p:nvPr>
            <p:ph sz="half" idx="1"/>
          </p:nvPr>
        </p:nvSpPr>
        <p:spPr>
          <a:xfrm>
            <a:off x="673221" y="1554305"/>
            <a:ext cx="9186906" cy="5822872"/>
          </a:xfrm>
        </p:spPr>
        <p:txBody>
          <a:bodyPr>
            <a:normAutofit lnSpcReduction="10000"/>
          </a:bodyPr>
          <a:lstStyle/>
          <a:p>
            <a:r>
              <a:rPr lang="en-US" sz="2600" dirty="0" smtClean="0">
                <a:latin typeface="Arial" pitchFamily="34" charset="0"/>
                <a:cs typeface="Arial" pitchFamily="34" charset="0"/>
              </a:rPr>
              <a:t>ACE Program</a:t>
            </a:r>
          </a:p>
          <a:p>
            <a:r>
              <a:rPr lang="en-US" sz="2600" dirty="0" smtClean="0">
                <a:latin typeface="Arial" pitchFamily="34" charset="0"/>
                <a:cs typeface="Arial" pitchFamily="34" charset="0"/>
              </a:rPr>
              <a:t>Applied Suicide Intervention Skill Training (ASIST)</a:t>
            </a:r>
          </a:p>
          <a:p>
            <a:r>
              <a:rPr lang="en-US" sz="2600" dirty="0" smtClean="0">
                <a:latin typeface="Arial" pitchFamily="34" charset="0"/>
                <a:cs typeface="Arial" pitchFamily="34" charset="0"/>
              </a:rPr>
              <a:t>Comprehensive Soldier Fitness</a:t>
            </a:r>
          </a:p>
          <a:p>
            <a:pPr lvl="1"/>
            <a:r>
              <a:rPr lang="en-US" sz="2600" dirty="0" smtClean="0">
                <a:latin typeface="Arial" pitchFamily="34" charset="0"/>
                <a:cs typeface="Arial" pitchFamily="34" charset="0"/>
              </a:rPr>
              <a:t>Focus 5 dimensions</a:t>
            </a:r>
          </a:p>
          <a:p>
            <a:pPr lvl="1"/>
            <a:r>
              <a:rPr lang="en-US" sz="2600" dirty="0" smtClean="0">
                <a:latin typeface="Arial" pitchFamily="34" charset="0"/>
                <a:cs typeface="Arial" pitchFamily="34" charset="0"/>
              </a:rPr>
              <a:t>Master Resilience Trainers (MRT’s)</a:t>
            </a:r>
          </a:p>
          <a:p>
            <a:pPr lvl="1"/>
            <a:r>
              <a:rPr lang="en-US" sz="2600" dirty="0" smtClean="0">
                <a:latin typeface="Arial" pitchFamily="34" charset="0"/>
                <a:cs typeface="Arial" pitchFamily="34" charset="0"/>
              </a:rPr>
              <a:t>Resilience Training Assistants (RTA’s)</a:t>
            </a:r>
          </a:p>
          <a:p>
            <a:r>
              <a:rPr lang="en-US" sz="2600" dirty="0" smtClean="0">
                <a:latin typeface="Arial" pitchFamily="34" charset="0"/>
                <a:cs typeface="Arial" pitchFamily="34" charset="0"/>
              </a:rPr>
              <a:t>Suicide Prevention Program </a:t>
            </a:r>
            <a:r>
              <a:rPr lang="en-US" sz="2600" dirty="0" smtClean="0">
                <a:latin typeface="Arial" pitchFamily="34" charset="0"/>
                <a:cs typeface="Arial" pitchFamily="34" charset="0"/>
              </a:rPr>
              <a:t>Manager </a:t>
            </a:r>
            <a:r>
              <a:rPr lang="en-US" sz="2600" dirty="0" smtClean="0">
                <a:latin typeface="Arial" pitchFamily="34" charset="0"/>
                <a:cs typeface="Arial" pitchFamily="34" charset="0"/>
              </a:rPr>
              <a:t>(</a:t>
            </a:r>
            <a:r>
              <a:rPr lang="en-US" sz="2600" dirty="0" smtClean="0">
                <a:latin typeface="Arial" pitchFamily="34" charset="0"/>
                <a:cs typeface="Arial" pitchFamily="34" charset="0"/>
              </a:rPr>
              <a:t>SPPM)</a:t>
            </a:r>
            <a:endParaRPr lang="en-US" sz="2600" dirty="0" smtClean="0">
              <a:latin typeface="Arial" pitchFamily="34" charset="0"/>
              <a:cs typeface="Arial" pitchFamily="34" charset="0"/>
            </a:endParaRPr>
          </a:p>
          <a:p>
            <a:r>
              <a:rPr lang="en-US" sz="2600" dirty="0" smtClean="0">
                <a:solidFill>
                  <a:schemeClr val="tx1"/>
                </a:solidFill>
                <a:latin typeface="Arial" pitchFamily="34" charset="0"/>
                <a:cs typeface="Arial" pitchFamily="34" charset="0"/>
              </a:rPr>
              <a:t>Suicide Prevention Briefings (Yearly Mandatory)</a:t>
            </a:r>
          </a:p>
          <a:p>
            <a:pPr lvl="1"/>
            <a:r>
              <a:rPr lang="en-US" sz="1800" dirty="0" smtClean="0">
                <a:latin typeface="Arial" pitchFamily="34" charset="0"/>
                <a:cs typeface="Arial" pitchFamily="34" charset="0"/>
              </a:rPr>
              <a:t>Reduce the stigma associated with seeking help </a:t>
            </a:r>
          </a:p>
          <a:p>
            <a:pPr lvl="1"/>
            <a:r>
              <a:rPr lang="en-US" sz="1800" dirty="0" smtClean="0">
                <a:latin typeface="Arial" pitchFamily="34" charset="0"/>
                <a:cs typeface="Arial" pitchFamily="34" charset="0"/>
              </a:rPr>
              <a:t>Encourage leaders to connect with and know their people and reach out to help them when necessary </a:t>
            </a:r>
          </a:p>
          <a:p>
            <a:pPr lvl="1"/>
            <a:r>
              <a:rPr lang="en-US" sz="1800" dirty="0" smtClean="0">
                <a:latin typeface="Arial" pitchFamily="34" charset="0"/>
                <a:cs typeface="Arial" pitchFamily="34" charset="0"/>
              </a:rPr>
              <a:t>Demonstrate the importance of resilience in preventing suicide throughout the entire Army Family </a:t>
            </a:r>
          </a:p>
          <a:p>
            <a:pPr lvl="1"/>
            <a:r>
              <a:rPr lang="en-US" sz="1800" dirty="0" smtClean="0">
                <a:latin typeface="Arial" pitchFamily="34" charset="0"/>
                <a:cs typeface="Arial" pitchFamily="34" charset="0"/>
              </a:rPr>
              <a:t>Understand stressors and high-risk behaviors that can lead to psychological distress and suicide</a:t>
            </a:r>
          </a:p>
          <a:p>
            <a:endParaRPr lang="en-US" sz="2600" dirty="0" smtClean="0">
              <a:solidFill>
                <a:schemeClr val="tx1"/>
              </a:solidFill>
              <a:latin typeface="Arial" pitchFamily="34" charset="0"/>
              <a:cs typeface="Arial" pitchFamily="34" charset="0"/>
            </a:endParaRPr>
          </a:p>
          <a:p>
            <a:endParaRPr lang="en-US" sz="3200" dirty="0" smtClean="0">
              <a:latin typeface="Arial" pitchFamily="34" charset="0"/>
              <a:cs typeface="Arial" pitchFamily="34" charset="0"/>
            </a:endParaRP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Prevention Video</a:t>
            </a:r>
            <a:endParaRPr lang="en-US" dirty="0"/>
          </a:p>
        </p:txBody>
      </p:sp>
      <p:pic>
        <p:nvPicPr>
          <p:cNvPr id="6" name="1875254524_666127675001_shoulder1.mp4">
            <a:hlinkClick r:id="" action="ppaction://media"/>
          </p:cNvPr>
          <p:cNvPicPr>
            <a:picLocks noGrp="1" noRot="1" noChangeAspect="1"/>
          </p:cNvPicPr>
          <p:nvPr>
            <p:ph sz="half" idx="1"/>
            <a:videoFile r:link="rId1"/>
          </p:nvPr>
        </p:nvPicPr>
        <p:blipFill>
          <a:blip r:embed="rId3"/>
          <a:stretch>
            <a:fillRect/>
          </a:stretch>
        </p:blipFill>
        <p:spPr>
          <a:xfrm>
            <a:off x="1287463" y="336232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54" y="533401"/>
            <a:ext cx="9341168" cy="1333500"/>
          </a:xfrm>
        </p:spPr>
        <p:txBody>
          <a:bodyPr>
            <a:normAutofit fontScale="90000"/>
          </a:bodyPr>
          <a:lstStyle/>
          <a:p>
            <a:r>
              <a:rPr lang="en-US" sz="4800" b="1" dirty="0" smtClean="0">
                <a:latin typeface="Arial" pitchFamily="34" charset="0"/>
                <a:cs typeface="Arial" pitchFamily="34" charset="0"/>
              </a:rPr>
              <a:t>Sub Committee Objectives</a:t>
            </a:r>
            <a:br>
              <a:rPr lang="en-US" sz="4800" b="1" dirty="0" smtClean="0">
                <a:latin typeface="Arial" pitchFamily="34" charset="0"/>
                <a:cs typeface="Arial" pitchFamily="34" charset="0"/>
              </a:rPr>
            </a:br>
            <a:endParaRPr lang="en-US" dirty="0"/>
          </a:p>
        </p:txBody>
      </p:sp>
      <p:sp>
        <p:nvSpPr>
          <p:cNvPr id="3" name="Content Placeholder 2"/>
          <p:cNvSpPr>
            <a:spLocks noGrp="1"/>
          </p:cNvSpPr>
          <p:nvPr>
            <p:ph sz="half" idx="1"/>
          </p:nvPr>
        </p:nvSpPr>
        <p:spPr>
          <a:xfrm>
            <a:off x="518954" y="1866901"/>
            <a:ext cx="8944535" cy="5280290"/>
          </a:xfrm>
        </p:spPr>
        <p:txBody>
          <a:bodyPr/>
          <a:lstStyle/>
          <a:p>
            <a:r>
              <a:rPr lang="en-US" dirty="0" smtClean="0">
                <a:latin typeface="Arial" pitchFamily="34" charset="0"/>
                <a:cs typeface="Arial" pitchFamily="34" charset="0"/>
              </a:rPr>
              <a:t>Review current suicide prevention efforts</a:t>
            </a:r>
          </a:p>
          <a:p>
            <a:r>
              <a:rPr lang="en-US" dirty="0" smtClean="0">
                <a:latin typeface="Arial" pitchFamily="34" charset="0"/>
                <a:cs typeface="Arial" pitchFamily="34" charset="0"/>
              </a:rPr>
              <a:t>Enhance Postvention Efforts</a:t>
            </a:r>
          </a:p>
          <a:p>
            <a:r>
              <a:rPr lang="en-US" dirty="0" smtClean="0">
                <a:latin typeface="Arial" pitchFamily="34" charset="0"/>
                <a:cs typeface="Arial" pitchFamily="34" charset="0"/>
              </a:rPr>
              <a:t>Collaborate With Community Resources – Access By Veterans</a:t>
            </a:r>
          </a:p>
          <a:p>
            <a:r>
              <a:rPr lang="en-US" dirty="0" smtClean="0">
                <a:latin typeface="Arial" pitchFamily="34" charset="0"/>
                <a:cs typeface="Arial" pitchFamily="34" charset="0"/>
              </a:rPr>
              <a:t>Identify/Develop Best Practice For Suicide Prevention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58" y="727113"/>
            <a:ext cx="9341168" cy="997944"/>
          </a:xfrm>
        </p:spPr>
        <p:txBody>
          <a:bodyPr>
            <a:normAutofit fontScale="90000"/>
          </a:bodyPr>
          <a:lstStyle/>
          <a:p>
            <a:r>
              <a:rPr lang="en-US" sz="3100" b="1" dirty="0" smtClean="0"/>
              <a:t>Resilience, Risk Reduction, and Suicide Prevention (R3SP) Task Force</a:t>
            </a:r>
            <a:r>
              <a:rPr lang="en-US" dirty="0" smtClean="0"/>
              <a:t/>
            </a:r>
            <a:br>
              <a:rPr lang="en-US" dirty="0" smtClean="0"/>
            </a:br>
            <a:endParaRPr lang="en-US" dirty="0"/>
          </a:p>
        </p:txBody>
      </p:sp>
      <p:sp>
        <p:nvSpPr>
          <p:cNvPr id="3" name="Content Placeholder 2"/>
          <p:cNvSpPr>
            <a:spLocks noGrp="1"/>
          </p:cNvSpPr>
          <p:nvPr>
            <p:ph sz="half" idx="1"/>
          </p:nvPr>
        </p:nvSpPr>
        <p:spPr>
          <a:xfrm>
            <a:off x="374573" y="1866901"/>
            <a:ext cx="9485553" cy="5280290"/>
          </a:xfrm>
        </p:spPr>
        <p:txBody>
          <a:bodyPr>
            <a:normAutofit/>
          </a:bodyPr>
          <a:lstStyle/>
          <a:p>
            <a:r>
              <a:rPr lang="en-US" sz="2800" dirty="0" smtClean="0">
                <a:latin typeface="Arial" pitchFamily="34" charset="0"/>
                <a:cs typeface="Arial" pitchFamily="34" charset="0"/>
              </a:rPr>
              <a:t>The Army National Guard (ARNG) established a Resilience, Risk Reduction, and Suicide Prevention (R3SP) Task Force to synchronize ARNG health promotion and risk reduction efforts, including procedures to review, assess, and manage Task Action Plans (TAPs) developed in conjunction with the Army's Health Promotion and Risk Reduction Council (HP&amp;RRC).  The R3SP Task Force in CT meets on quarterly basis in order for leaders to direct actions necessary to implement immediate but enduring solutions that will promote resilience amongst our SMs and family members.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89" y="220805"/>
            <a:ext cx="9341168" cy="1333500"/>
          </a:xfrm>
        </p:spPr>
        <p:txBody>
          <a:bodyPr>
            <a:normAutofit/>
          </a:bodyPr>
          <a:lstStyle/>
          <a:p>
            <a:pPr marL="0" indent="0">
              <a:spcAft>
                <a:spcPts val="627"/>
              </a:spcAft>
            </a:pPr>
            <a:r>
              <a:rPr lang="en-US" sz="4000" dirty="0" smtClean="0"/>
              <a:t>Connecticut  Army National Guard</a:t>
            </a:r>
            <a:br>
              <a:rPr lang="en-US" sz="4000" dirty="0" smtClean="0"/>
            </a:br>
            <a:r>
              <a:rPr lang="en-US" sz="4000" dirty="0" smtClean="0"/>
              <a:t>Behavioral Health Team</a:t>
            </a:r>
            <a:endParaRPr lang="en-US" sz="4000" dirty="0"/>
          </a:p>
        </p:txBody>
      </p:sp>
      <p:sp>
        <p:nvSpPr>
          <p:cNvPr id="5" name="TextBox 4"/>
          <p:cNvSpPr txBox="1"/>
          <p:nvPr/>
        </p:nvSpPr>
        <p:spPr>
          <a:xfrm>
            <a:off x="2095500" y="2171700"/>
            <a:ext cx="2009775" cy="384721"/>
          </a:xfrm>
          <a:prstGeom prst="rect">
            <a:avLst/>
          </a:prstGeom>
          <a:noFill/>
        </p:spPr>
        <p:txBody>
          <a:bodyPr wrap="square" rtlCol="0">
            <a:spAutoFit/>
          </a:bodyPr>
          <a:lstStyle/>
          <a:p>
            <a:endParaRPr lang="en-US" dirty="0"/>
          </a:p>
        </p:txBody>
      </p:sp>
      <p:sp>
        <p:nvSpPr>
          <p:cNvPr id="10" name="TextBox 9"/>
          <p:cNvSpPr txBox="1"/>
          <p:nvPr/>
        </p:nvSpPr>
        <p:spPr>
          <a:xfrm>
            <a:off x="4476750" y="3638550"/>
            <a:ext cx="184731" cy="384721"/>
          </a:xfrm>
          <a:prstGeom prst="rect">
            <a:avLst/>
          </a:prstGeom>
          <a:noFill/>
        </p:spPr>
        <p:txBody>
          <a:bodyPr wrap="none" rtlCol="0">
            <a:spAutoFit/>
          </a:bodyPr>
          <a:lstStyle/>
          <a:p>
            <a:endParaRPr lang="en-US" dirty="0"/>
          </a:p>
        </p:txBody>
      </p:sp>
      <p:sp>
        <p:nvSpPr>
          <p:cNvPr id="12" name="TextBox 11"/>
          <p:cNvSpPr txBox="1"/>
          <p:nvPr/>
        </p:nvSpPr>
        <p:spPr>
          <a:xfrm>
            <a:off x="132202" y="976283"/>
            <a:ext cx="9727925" cy="6463308"/>
          </a:xfrm>
          <a:prstGeom prst="rect">
            <a:avLst/>
          </a:prstGeom>
          <a:noFill/>
        </p:spPr>
        <p:txBody>
          <a:bodyPr wrap="square" rtlCol="0">
            <a:spAutoFit/>
          </a:bodyPr>
          <a:lstStyle/>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Behavioral Health Team</a:t>
            </a:r>
          </a:p>
          <a:p>
            <a:pPr algn="ctr"/>
            <a:r>
              <a:rPr lang="en-US" sz="2400" dirty="0" smtClean="0">
                <a:latin typeface="Arial" pitchFamily="34" charset="0"/>
                <a:cs typeface="Arial" pitchFamily="34" charset="0"/>
              </a:rPr>
              <a:t>MAJ J. Alvarado</a:t>
            </a:r>
          </a:p>
          <a:p>
            <a:pPr algn="ctr"/>
            <a:r>
              <a:rPr lang="en-US" sz="2400" dirty="0" smtClean="0">
                <a:latin typeface="Arial" pitchFamily="34" charset="0"/>
                <a:cs typeface="Arial" pitchFamily="34" charset="0"/>
              </a:rPr>
              <a:t>Susan Tobenkin</a:t>
            </a:r>
          </a:p>
          <a:p>
            <a:pPr algn="ctr"/>
            <a:r>
              <a:rPr lang="en-US" sz="2400" dirty="0" smtClean="0">
                <a:latin typeface="Arial" pitchFamily="34" charset="0"/>
                <a:cs typeface="Arial" pitchFamily="34" charset="0"/>
              </a:rPr>
              <a:t>Michael Dutko</a:t>
            </a:r>
          </a:p>
          <a:p>
            <a:pPr algn="ctr"/>
            <a:r>
              <a:rPr lang="en-US" sz="2400" dirty="0" smtClean="0">
                <a:latin typeface="Arial" pitchFamily="34" charset="0"/>
                <a:cs typeface="Arial" pitchFamily="34" charset="0"/>
              </a:rPr>
              <a:t>SGT Kristy Soucy</a:t>
            </a:r>
          </a:p>
          <a:p>
            <a:pPr algn="ctr"/>
            <a:endParaRPr lang="en-US" sz="2400" dirty="0" smtClean="0">
              <a:latin typeface="Arial" pitchFamily="34" charset="0"/>
              <a:cs typeface="Arial" pitchFamily="34" charset="0"/>
            </a:endParaRPr>
          </a:p>
          <a:p>
            <a:pPr algn="ctr"/>
            <a:r>
              <a:rPr lang="en-US" sz="2400" b="1" dirty="0" smtClean="0">
                <a:latin typeface="Arial" pitchFamily="34" charset="0"/>
                <a:cs typeface="Arial" pitchFamily="34" charset="0"/>
              </a:rPr>
              <a:t>CTARNG Prevention Coordinator</a:t>
            </a:r>
          </a:p>
          <a:p>
            <a:pPr algn="ctr"/>
            <a:r>
              <a:rPr lang="en-US" sz="2400" dirty="0" smtClean="0">
                <a:latin typeface="Arial" pitchFamily="34" charset="0"/>
                <a:cs typeface="Arial" pitchFamily="34" charset="0"/>
              </a:rPr>
              <a:t>SFC Claude Campbell</a:t>
            </a: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000" dirty="0" smtClean="0"/>
          </a:p>
          <a:p>
            <a:pPr algn="ctr"/>
            <a:endParaRPr lang="en-US" sz="2000" dirty="0" smtClean="0"/>
          </a:p>
          <a:p>
            <a:pPr algn="ctr"/>
            <a:endParaRPr lang="en-US" dirty="0" smtClean="0"/>
          </a:p>
          <a:p>
            <a:pPr algn="ctr"/>
            <a:endParaRPr lang="en-US" dirty="0"/>
          </a:p>
        </p:txBody>
      </p:sp>
      <p:sp>
        <p:nvSpPr>
          <p:cNvPr id="6" name="Rectangle 5"/>
          <p:cNvSpPr/>
          <p:nvPr/>
        </p:nvSpPr>
        <p:spPr>
          <a:xfrm>
            <a:off x="1754741" y="5596569"/>
            <a:ext cx="6526146" cy="830997"/>
          </a:xfrm>
          <a:prstGeom prst="rect">
            <a:avLst/>
          </a:prstGeom>
        </p:spPr>
        <p:txBody>
          <a:bodyPr wrap="none">
            <a:spAutoFit/>
          </a:bodyPr>
          <a:lstStyle/>
          <a:p>
            <a:r>
              <a:rPr lang="en-US" sz="2400" b="1" dirty="0" smtClean="0">
                <a:latin typeface="Arial" pitchFamily="34" charset="0"/>
                <a:cs typeface="Arial" pitchFamily="34" charset="0"/>
              </a:rPr>
              <a:t>Suicide Prevention Program Officer (SPPO)</a:t>
            </a:r>
          </a:p>
          <a:p>
            <a:pPr algn="ctr"/>
            <a:r>
              <a:rPr lang="en-US" sz="2400" dirty="0" smtClean="0">
                <a:latin typeface="Arial" pitchFamily="34" charset="0"/>
                <a:cs typeface="Arial" pitchFamily="34" charset="0"/>
              </a:rPr>
              <a:t>CPT Musgrave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half" idx="1"/>
          </p:nvPr>
        </p:nvSpPr>
        <p:spPr>
          <a:xfrm>
            <a:off x="518954" y="1554305"/>
            <a:ext cx="9341173" cy="5280290"/>
          </a:xfrm>
        </p:spPr>
        <p:txBody>
          <a:bodyPr/>
          <a:lstStyle/>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Current Picture CTNG</a:t>
            </a:r>
          </a:p>
          <a:p>
            <a:pPr lvl="0"/>
            <a:r>
              <a:rPr lang="en-US" sz="3200" b="1" dirty="0" smtClean="0">
                <a:latin typeface="Arial" pitchFamily="34" charset="0"/>
                <a:cs typeface="Arial" pitchFamily="34" charset="0"/>
              </a:rPr>
              <a:t>Behavioral Health Team Mission</a:t>
            </a:r>
          </a:p>
          <a:p>
            <a:pPr lvl="0"/>
            <a:r>
              <a:rPr lang="en-US" sz="3200" b="1" dirty="0" smtClean="0">
                <a:latin typeface="Arial" pitchFamily="34" charset="0"/>
                <a:cs typeface="Arial" pitchFamily="34" charset="0"/>
              </a:rPr>
              <a:t>Deployment Cycle Support</a:t>
            </a:r>
          </a:p>
          <a:p>
            <a:r>
              <a:rPr lang="en-US" sz="3200" b="1" dirty="0" smtClean="0">
                <a:latin typeface="Arial" pitchFamily="34" charset="0"/>
                <a:cs typeface="Arial" pitchFamily="34" charset="0"/>
              </a:rPr>
              <a:t>Suicide in The Military</a:t>
            </a:r>
          </a:p>
          <a:p>
            <a:r>
              <a:rPr lang="en-US" sz="3200" b="1" dirty="0" smtClean="0">
                <a:latin typeface="Arial" pitchFamily="34" charset="0"/>
                <a:cs typeface="Arial" pitchFamily="34" charset="0"/>
              </a:rPr>
              <a:t>Suicide in The CTNG</a:t>
            </a:r>
          </a:p>
          <a:p>
            <a:pPr lvl="0"/>
            <a:r>
              <a:rPr lang="en-US" sz="3200" b="1" dirty="0" smtClean="0">
                <a:latin typeface="Arial" pitchFamily="34" charset="0"/>
                <a:cs typeface="Arial" pitchFamily="34" charset="0"/>
              </a:rPr>
              <a:t>Suicide Prevention Efforts</a:t>
            </a:r>
          </a:p>
          <a:p>
            <a:r>
              <a:rPr lang="en-US" sz="3200" b="1" dirty="0" smtClean="0">
                <a:latin typeface="Arial" pitchFamily="34" charset="0"/>
                <a:cs typeface="Arial" pitchFamily="34" charset="0"/>
              </a:rPr>
              <a:t>Sub Committee Objectives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954" y="1421176"/>
            <a:ext cx="9104731" cy="6336155"/>
          </a:xfrm>
        </p:spPr>
        <p:txBody>
          <a:bodyPr>
            <a:normAutofit fontScale="77500" lnSpcReduction="20000"/>
          </a:bodyPr>
          <a:lstStyle/>
          <a:p>
            <a:pPr algn="ctr">
              <a:buNone/>
            </a:pPr>
            <a:r>
              <a:rPr lang="en-US" b="1" dirty="0" smtClean="0">
                <a:solidFill>
                  <a:schemeClr val="tx1"/>
                </a:solidFill>
                <a:latin typeface="Arial" pitchFamily="34" charset="0"/>
                <a:cs typeface="Arial" pitchFamily="34" charset="0"/>
              </a:rPr>
              <a:t>Overview</a:t>
            </a:r>
          </a:p>
          <a:p>
            <a:endParaRPr lang="en-US" sz="2100" dirty="0" smtClean="0">
              <a:solidFill>
                <a:schemeClr val="tx1"/>
              </a:solidFill>
              <a:latin typeface="Arial" pitchFamily="34" charset="0"/>
              <a:cs typeface="Arial" pitchFamily="34" charset="0"/>
            </a:endParaRPr>
          </a:p>
          <a:p>
            <a:pPr>
              <a:buNone/>
            </a:pPr>
            <a:r>
              <a:rPr lang="en-US" sz="2100" b="1" dirty="0" smtClean="0">
                <a:solidFill>
                  <a:schemeClr val="tx1"/>
                </a:solidFill>
                <a:latin typeface="Arial" pitchFamily="34" charset="0"/>
                <a:cs typeface="Arial" pitchFamily="34" charset="0"/>
              </a:rPr>
              <a:t>The CTARNG</a:t>
            </a:r>
          </a:p>
          <a:p>
            <a:r>
              <a:rPr lang="en-US" sz="2100" dirty="0" smtClean="0">
                <a:solidFill>
                  <a:schemeClr val="tx1"/>
                </a:solidFill>
                <a:latin typeface="Arial" pitchFamily="34" charset="0"/>
                <a:cs typeface="Arial" pitchFamily="34" charset="0"/>
              </a:rPr>
              <a:t>Current Strength CT National Guardsmen - 3589</a:t>
            </a:r>
          </a:p>
          <a:p>
            <a:r>
              <a:rPr lang="en-US" sz="2100" dirty="0" smtClean="0">
                <a:solidFill>
                  <a:schemeClr val="tx1"/>
                </a:solidFill>
                <a:latin typeface="Arial" pitchFamily="34" charset="0"/>
                <a:cs typeface="Arial" pitchFamily="34" charset="0"/>
              </a:rPr>
              <a:t>Male / Female –  3,035   / 554</a:t>
            </a:r>
          </a:p>
          <a:p>
            <a:r>
              <a:rPr lang="en-US" sz="2100" dirty="0" smtClean="0">
                <a:solidFill>
                  <a:schemeClr val="tx1"/>
                </a:solidFill>
                <a:latin typeface="Arial" pitchFamily="34" charset="0"/>
                <a:cs typeface="Arial" pitchFamily="34" charset="0"/>
              </a:rPr>
              <a:t>Average Age of CTARNG Soldier – 29</a:t>
            </a:r>
          </a:p>
          <a:p>
            <a:r>
              <a:rPr lang="en-US" sz="2100" dirty="0" smtClean="0">
                <a:solidFill>
                  <a:schemeClr val="tx1"/>
                </a:solidFill>
                <a:latin typeface="Arial" pitchFamily="34" charset="0"/>
                <a:cs typeface="Arial" pitchFamily="34" charset="0"/>
              </a:rPr>
              <a:t>Age:  </a:t>
            </a:r>
          </a:p>
          <a:p>
            <a:pPr lvl="1"/>
            <a:r>
              <a:rPr lang="en-US" sz="2100" dirty="0" smtClean="0">
                <a:solidFill>
                  <a:schemeClr val="tx1"/>
                </a:solidFill>
                <a:latin typeface="Arial" pitchFamily="34" charset="0"/>
                <a:cs typeface="Arial" pitchFamily="34" charset="0"/>
              </a:rPr>
              <a:t>17 – 25: 	1,487</a:t>
            </a:r>
          </a:p>
          <a:p>
            <a:pPr lvl="1"/>
            <a:r>
              <a:rPr lang="en-US" sz="2100" dirty="0" smtClean="0">
                <a:solidFill>
                  <a:schemeClr val="tx1"/>
                </a:solidFill>
                <a:latin typeface="Arial" pitchFamily="34" charset="0"/>
                <a:cs typeface="Arial" pitchFamily="34" charset="0"/>
              </a:rPr>
              <a:t>26 – 35: 	1,130</a:t>
            </a:r>
          </a:p>
          <a:p>
            <a:pPr lvl="1"/>
            <a:r>
              <a:rPr lang="en-US" sz="2100" dirty="0" smtClean="0">
                <a:solidFill>
                  <a:schemeClr val="tx1"/>
                </a:solidFill>
                <a:latin typeface="Arial" pitchFamily="34" charset="0"/>
                <a:cs typeface="Arial" pitchFamily="34" charset="0"/>
              </a:rPr>
              <a:t>36 – 50: 	789</a:t>
            </a:r>
          </a:p>
          <a:p>
            <a:pPr lvl="1"/>
            <a:r>
              <a:rPr lang="en-US" sz="2100" dirty="0" smtClean="0">
                <a:solidFill>
                  <a:schemeClr val="tx1"/>
                </a:solidFill>
                <a:latin typeface="Arial" pitchFamily="34" charset="0"/>
                <a:cs typeface="Arial" pitchFamily="34" charset="0"/>
              </a:rPr>
              <a:t>51  &gt;  183</a:t>
            </a:r>
          </a:p>
          <a:p>
            <a:pPr>
              <a:buNone/>
            </a:pPr>
            <a:r>
              <a:rPr lang="en-US" sz="2100" b="1" dirty="0" smtClean="0">
                <a:solidFill>
                  <a:schemeClr val="tx1"/>
                </a:solidFill>
                <a:latin typeface="Arial" pitchFamily="34" charset="0"/>
                <a:cs typeface="Arial" pitchFamily="34" charset="0"/>
              </a:rPr>
              <a:t>Combat</a:t>
            </a:r>
          </a:p>
          <a:p>
            <a:r>
              <a:rPr lang="en-US" sz="2100" dirty="0" smtClean="0">
                <a:solidFill>
                  <a:schemeClr val="tx1"/>
                </a:solidFill>
                <a:latin typeface="Arial" pitchFamily="34" charset="0"/>
                <a:cs typeface="Arial" pitchFamily="34" charset="0"/>
              </a:rPr>
              <a:t>Currently 609 deployed </a:t>
            </a:r>
          </a:p>
          <a:p>
            <a:r>
              <a:rPr lang="en-US" sz="2100" dirty="0" smtClean="0">
                <a:solidFill>
                  <a:schemeClr val="tx1"/>
                </a:solidFill>
                <a:latin typeface="Arial" pitchFamily="34" charset="0"/>
                <a:cs typeface="Arial" pitchFamily="34" charset="0"/>
              </a:rPr>
              <a:t>Total Soldiers deployed since  11 Sep 2001 over 4,000</a:t>
            </a:r>
          </a:p>
          <a:p>
            <a:r>
              <a:rPr lang="en-US" sz="2100" dirty="0" smtClean="0">
                <a:solidFill>
                  <a:schemeClr val="tx1"/>
                </a:solidFill>
                <a:latin typeface="Arial" pitchFamily="34" charset="0"/>
                <a:cs typeface="Arial" pitchFamily="34" charset="0"/>
              </a:rPr>
              <a:t>Multiple Deployments (2-4)</a:t>
            </a:r>
          </a:p>
          <a:p>
            <a:pPr>
              <a:buNone/>
            </a:pPr>
            <a:endParaRPr lang="en-US" sz="2100" dirty="0" smtClean="0">
              <a:solidFill>
                <a:schemeClr val="tx1"/>
              </a:solidFill>
              <a:latin typeface="Arial" pitchFamily="34" charset="0"/>
              <a:cs typeface="Arial" pitchFamily="34" charset="0"/>
            </a:endParaRPr>
          </a:p>
          <a:p>
            <a:pPr>
              <a:buNone/>
            </a:pPr>
            <a:r>
              <a:rPr lang="en-US" sz="2100" b="1" dirty="0" smtClean="0">
                <a:solidFill>
                  <a:schemeClr val="tx1"/>
                </a:solidFill>
                <a:latin typeface="Arial" pitchFamily="34" charset="0"/>
                <a:cs typeface="Arial" pitchFamily="34" charset="0"/>
              </a:rPr>
              <a:t>Common issues</a:t>
            </a:r>
          </a:p>
          <a:p>
            <a:pPr lvl="1"/>
            <a:r>
              <a:rPr lang="en-US" sz="2100" dirty="0" smtClean="0">
                <a:solidFill>
                  <a:schemeClr val="tx1"/>
                </a:solidFill>
                <a:latin typeface="Arial" pitchFamily="34" charset="0"/>
                <a:cs typeface="Arial" pitchFamily="34" charset="0"/>
              </a:rPr>
              <a:t>BH Issues / Adjustment </a:t>
            </a:r>
          </a:p>
          <a:p>
            <a:pPr lvl="1"/>
            <a:r>
              <a:rPr lang="en-US" sz="2100" dirty="0" smtClean="0">
                <a:solidFill>
                  <a:schemeClr val="tx1"/>
                </a:solidFill>
                <a:latin typeface="Arial" pitchFamily="34" charset="0"/>
                <a:cs typeface="Arial" pitchFamily="34" charset="0"/>
              </a:rPr>
              <a:t>Financial stressors / Employment</a:t>
            </a:r>
          </a:p>
          <a:p>
            <a:pPr lvl="1"/>
            <a:r>
              <a:rPr lang="en-US" sz="2100" dirty="0" smtClean="0">
                <a:solidFill>
                  <a:schemeClr val="tx1"/>
                </a:solidFill>
                <a:latin typeface="Arial" pitchFamily="34" charset="0"/>
                <a:cs typeface="Arial" pitchFamily="34" charset="0"/>
              </a:rPr>
              <a:t>Relationship - Family / Marital / Significant Others</a:t>
            </a:r>
          </a:p>
          <a:p>
            <a:pPr lvl="1"/>
            <a:r>
              <a:rPr lang="en-US" sz="2100" dirty="0" smtClean="0">
                <a:solidFill>
                  <a:schemeClr val="tx1"/>
                </a:solidFill>
                <a:latin typeface="Arial" pitchFamily="34" charset="0"/>
                <a:cs typeface="Arial" pitchFamily="34" charset="0"/>
              </a:rPr>
              <a:t>Substance Use</a:t>
            </a:r>
          </a:p>
          <a:p>
            <a:pPr lvl="1">
              <a:buNone/>
            </a:pPr>
            <a:endParaRPr lang="en-US" sz="2100" dirty="0" smtClean="0">
              <a:solidFill>
                <a:schemeClr val="tx1"/>
              </a:solidFill>
              <a:latin typeface="Arial" pitchFamily="34" charset="0"/>
              <a:cs typeface="Arial" pitchFamily="34" charset="0"/>
            </a:endParaRPr>
          </a:p>
          <a:p>
            <a:pPr>
              <a:buNone/>
            </a:pPr>
            <a:r>
              <a:rPr lang="en-US" sz="2100" b="1" dirty="0" smtClean="0">
                <a:solidFill>
                  <a:schemeClr val="tx1"/>
                </a:solidFill>
                <a:latin typeface="Arial" pitchFamily="34" charset="0"/>
                <a:cs typeface="Arial" pitchFamily="34" charset="0"/>
              </a:rPr>
              <a:t>Active Army vs. National Guard</a:t>
            </a:r>
          </a:p>
          <a:p>
            <a:pPr>
              <a:buNone/>
            </a:pPr>
            <a:endParaRPr lang="en-US" sz="2000"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5" name="Title 1"/>
          <p:cNvSpPr>
            <a:spLocks noGrp="1"/>
          </p:cNvSpPr>
          <p:nvPr>
            <p:ph type="title"/>
          </p:nvPr>
        </p:nvSpPr>
        <p:spPr>
          <a:xfrm>
            <a:off x="518954" y="663308"/>
            <a:ext cx="9341168" cy="1075062"/>
          </a:xfrm>
        </p:spPr>
        <p:txBody>
          <a:bodyPr>
            <a:normAutofit fontScale="90000"/>
          </a:bodyPr>
          <a:lstStyle/>
          <a:p>
            <a:pPr lvl="0">
              <a:spcAft>
                <a:spcPts val="627"/>
              </a:spcAft>
              <a:defRPr/>
            </a:pPr>
            <a:r>
              <a:rPr lang="en-US" sz="4800" dirty="0" smtClean="0"/>
              <a:t>Connecticut  Army National Guard</a:t>
            </a:r>
            <a:br>
              <a:rPr lang="en-US" sz="4800"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800" b="1" dirty="0" smtClean="0">
                <a:latin typeface="Arial" pitchFamily="34" charset="0"/>
                <a:cs typeface="Arial" pitchFamily="34" charset="0"/>
              </a:rPr>
              <a:t>BH Mission</a:t>
            </a:r>
            <a:br>
              <a:rPr lang="en-US" sz="4800" b="1" dirty="0" smtClean="0">
                <a:latin typeface="Arial" pitchFamily="34" charset="0"/>
                <a:cs typeface="Arial" pitchFamily="34" charset="0"/>
              </a:rPr>
            </a:br>
            <a:endParaRPr lang="en-US" dirty="0"/>
          </a:p>
        </p:txBody>
      </p:sp>
      <p:sp>
        <p:nvSpPr>
          <p:cNvPr id="3" name="Content Placeholder 2"/>
          <p:cNvSpPr>
            <a:spLocks noGrp="1"/>
          </p:cNvSpPr>
          <p:nvPr>
            <p:ph sz="half" idx="1"/>
          </p:nvPr>
        </p:nvSpPr>
        <p:spPr>
          <a:xfrm>
            <a:off x="518954" y="1866901"/>
            <a:ext cx="8878434" cy="5280290"/>
          </a:xfrm>
        </p:spPr>
        <p:txBody>
          <a:bodyPr>
            <a:normAutofit/>
          </a:bodyPr>
          <a:lstStyle/>
          <a:p>
            <a:r>
              <a:rPr lang="en-US" sz="2800" dirty="0" smtClean="0">
                <a:latin typeface="Arial" pitchFamily="34" charset="0"/>
                <a:cs typeface="Arial" pitchFamily="34" charset="0"/>
              </a:rPr>
              <a:t>The Connecticut National Guard Behavioral Health Team (CTNG BHT) is a medical readiness team providing quality behavioral health (BH) assessments, screenings, education, prevention, training, case management, command consultation, support, and treatment referrals to ensure that every Connecticut service member receives the timely BH care they need and in doing so maximizing total force fitness.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59" y="533401"/>
            <a:ext cx="9341168" cy="920826"/>
          </a:xfrm>
        </p:spPr>
        <p:txBody>
          <a:bodyPr>
            <a:normAutofit fontScale="90000"/>
          </a:bodyPr>
          <a:lstStyle/>
          <a:p>
            <a:pPr lvl="0"/>
            <a:r>
              <a:rPr lang="en-US" sz="4800" b="1" dirty="0" smtClean="0">
                <a:latin typeface="Arial" pitchFamily="34" charset="0"/>
                <a:cs typeface="Arial" pitchFamily="34" charset="0"/>
              </a:rPr>
              <a:t>Deployment Cycle Support</a:t>
            </a:r>
            <a:br>
              <a:rPr lang="en-US" sz="4800" b="1" dirty="0" smtClean="0">
                <a:latin typeface="Arial" pitchFamily="34" charset="0"/>
                <a:cs typeface="Arial" pitchFamily="34" charset="0"/>
              </a:rPr>
            </a:br>
            <a:endParaRPr lang="en-US" dirty="0"/>
          </a:p>
        </p:txBody>
      </p:sp>
      <p:sp>
        <p:nvSpPr>
          <p:cNvPr id="3" name="Content Placeholder 2"/>
          <p:cNvSpPr>
            <a:spLocks noGrp="1"/>
          </p:cNvSpPr>
          <p:nvPr>
            <p:ph sz="half" idx="1"/>
          </p:nvPr>
        </p:nvSpPr>
        <p:spPr>
          <a:xfrm>
            <a:off x="518959" y="1696598"/>
            <a:ext cx="8889451" cy="6070294"/>
          </a:xfrm>
        </p:spPr>
        <p:txBody>
          <a:bodyPr>
            <a:normAutofit fontScale="70000" lnSpcReduction="20000"/>
          </a:bodyPr>
          <a:lstStyle/>
          <a:p>
            <a:pPr lvl="1">
              <a:buNone/>
            </a:pPr>
            <a:r>
              <a:rPr lang="en-US" sz="3300" dirty="0" smtClean="0">
                <a:latin typeface="Arial" pitchFamily="34" charset="0"/>
                <a:cs typeface="Arial" pitchFamily="34" charset="0"/>
              </a:rPr>
              <a:t>ALERT:</a:t>
            </a:r>
          </a:p>
          <a:p>
            <a:pPr lvl="1"/>
            <a:r>
              <a:rPr lang="en-US" sz="3300" dirty="0" smtClean="0">
                <a:latin typeface="Arial" pitchFamily="34" charset="0"/>
                <a:cs typeface="Arial" pitchFamily="34" charset="0"/>
              </a:rPr>
              <a:t>Soldier Readiness Process (SRP) </a:t>
            </a:r>
          </a:p>
          <a:p>
            <a:pPr lvl="1"/>
            <a:r>
              <a:rPr lang="en-US" sz="3300" dirty="0" smtClean="0">
                <a:latin typeface="Arial" pitchFamily="34" charset="0"/>
                <a:cs typeface="Arial" pitchFamily="34" charset="0"/>
              </a:rPr>
              <a:t>90, 60 30 Prior</a:t>
            </a:r>
          </a:p>
          <a:p>
            <a:pPr lvl="1">
              <a:buNone/>
            </a:pPr>
            <a:r>
              <a:rPr lang="en-US" sz="3300" dirty="0" smtClean="0">
                <a:latin typeface="Arial" pitchFamily="34" charset="0"/>
                <a:cs typeface="Arial" pitchFamily="34" charset="0"/>
              </a:rPr>
              <a:t>Routine:</a:t>
            </a:r>
          </a:p>
          <a:p>
            <a:pPr lvl="1"/>
            <a:r>
              <a:rPr lang="en-US" sz="3300" dirty="0" smtClean="0">
                <a:latin typeface="Arial" pitchFamily="34" charset="0"/>
                <a:cs typeface="Arial" pitchFamily="34" charset="0"/>
              </a:rPr>
              <a:t>Periodic health Assessments (PHA)</a:t>
            </a:r>
          </a:p>
          <a:p>
            <a:endParaRPr lang="en-US" sz="3300" dirty="0" smtClean="0">
              <a:latin typeface="Arial" pitchFamily="34" charset="0"/>
              <a:cs typeface="Arial" pitchFamily="34" charset="0"/>
            </a:endParaRPr>
          </a:p>
          <a:p>
            <a:pPr>
              <a:buNone/>
            </a:pPr>
            <a:r>
              <a:rPr lang="en-US" sz="3300" dirty="0" smtClean="0">
                <a:latin typeface="Arial" pitchFamily="34" charset="0"/>
                <a:cs typeface="Arial" pitchFamily="34" charset="0"/>
              </a:rPr>
              <a:t>	Behavioral Health Assessments &amp; Screenings:</a:t>
            </a:r>
          </a:p>
          <a:p>
            <a:pPr lvl="1"/>
            <a:r>
              <a:rPr lang="en-US" sz="3300" dirty="0" smtClean="0">
                <a:latin typeface="Arial" pitchFamily="34" charset="0"/>
                <a:cs typeface="Arial" pitchFamily="34" charset="0"/>
              </a:rPr>
              <a:t>PHQ, TBI, GAD, PTSD, Mood Disorders Questionnaire </a:t>
            </a:r>
          </a:p>
          <a:p>
            <a:pPr>
              <a:buNone/>
            </a:pPr>
            <a:endParaRPr lang="en-US" sz="3300" dirty="0" smtClean="0">
              <a:latin typeface="Arial" pitchFamily="34" charset="0"/>
              <a:cs typeface="Arial" pitchFamily="34" charset="0"/>
            </a:endParaRPr>
          </a:p>
          <a:p>
            <a:pPr>
              <a:buNone/>
            </a:pPr>
            <a:r>
              <a:rPr lang="en-US" sz="3300" dirty="0" smtClean="0">
                <a:latin typeface="Arial" pitchFamily="34" charset="0"/>
                <a:cs typeface="Arial" pitchFamily="34" charset="0"/>
              </a:rPr>
              <a:t>	Substance Abuse Screenings:</a:t>
            </a:r>
          </a:p>
          <a:p>
            <a:pPr lvl="1"/>
            <a:r>
              <a:rPr lang="en-US" sz="3300" dirty="0" smtClean="0">
                <a:latin typeface="Arial" pitchFamily="34" charset="0"/>
                <a:cs typeface="Arial" pitchFamily="34" charset="0"/>
              </a:rPr>
              <a:t>PHA / SRP’s </a:t>
            </a:r>
          </a:p>
          <a:p>
            <a:pPr lvl="1"/>
            <a:r>
              <a:rPr lang="en-US" sz="3300" dirty="0" smtClean="0">
                <a:latin typeface="Arial" pitchFamily="34" charset="0"/>
                <a:cs typeface="Arial" pitchFamily="34" charset="0"/>
              </a:rPr>
              <a:t>CAGE, DAST, AUDIT</a:t>
            </a:r>
          </a:p>
          <a:p>
            <a:endParaRPr lang="en-US" sz="3300" dirty="0" smtClean="0">
              <a:latin typeface="Arial" pitchFamily="34" charset="0"/>
              <a:cs typeface="Arial" pitchFamily="34" charset="0"/>
            </a:endParaRPr>
          </a:p>
          <a:p>
            <a:pPr>
              <a:buNone/>
            </a:pPr>
            <a:r>
              <a:rPr lang="en-US" sz="3300" dirty="0" smtClean="0">
                <a:latin typeface="Arial" pitchFamily="34" charset="0"/>
                <a:cs typeface="Arial" pitchFamily="34" charset="0"/>
              </a:rPr>
              <a:t>	Post Deployment Health Re-Assessments</a:t>
            </a:r>
          </a:p>
          <a:p>
            <a:pPr>
              <a:buNone/>
            </a:pPr>
            <a:endParaRPr lang="en-US" sz="3300" dirty="0" smtClean="0">
              <a:latin typeface="Arial" pitchFamily="34" charset="0"/>
              <a:cs typeface="Arial" pitchFamily="34" charset="0"/>
            </a:endParaRPr>
          </a:p>
          <a:p>
            <a:pPr>
              <a:buNone/>
            </a:pPr>
            <a:r>
              <a:rPr lang="en-US" sz="3300" dirty="0" smtClean="0">
                <a:latin typeface="Arial" pitchFamily="34" charset="0"/>
                <a:cs typeface="Arial" pitchFamily="34" charset="0"/>
              </a:rPr>
              <a:t>	Case Management</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59" y="363557"/>
            <a:ext cx="9341168" cy="1333500"/>
          </a:xfrm>
        </p:spPr>
        <p:txBody>
          <a:bodyPr/>
          <a:lstStyle/>
          <a:p>
            <a:r>
              <a:rPr lang="en-US" sz="4800" b="1" dirty="0" smtClean="0">
                <a:latin typeface="Arial" pitchFamily="34" charset="0"/>
                <a:cs typeface="Arial" pitchFamily="34" charset="0"/>
              </a:rPr>
              <a:t>Suicide in The Military</a:t>
            </a:r>
          </a:p>
        </p:txBody>
      </p:sp>
      <p:graphicFrame>
        <p:nvGraphicFramePr>
          <p:cNvPr id="5" name="Content Placeholder 4"/>
          <p:cNvGraphicFramePr>
            <a:graphicFrameLocks noGrp="1"/>
          </p:cNvGraphicFramePr>
          <p:nvPr>
            <p:ph sz="half" idx="1"/>
          </p:nvPr>
        </p:nvGraphicFramePr>
        <p:xfrm>
          <a:off x="782198" y="1866896"/>
          <a:ext cx="8757088" cy="4269498"/>
        </p:xfrm>
        <a:graphic>
          <a:graphicData uri="http://schemas.openxmlformats.org/drawingml/2006/table">
            <a:tbl>
              <a:tblPr firstRow="1" bandRow="1">
                <a:tableStyleId>{5C22544A-7EE6-4342-B048-85BDC9FD1C3A}</a:tableStyleId>
              </a:tblPr>
              <a:tblGrid>
                <a:gridCol w="2839362"/>
                <a:gridCol w="2839362"/>
                <a:gridCol w="3078364"/>
              </a:tblGrid>
              <a:tr h="711583">
                <a:tc>
                  <a:txBody>
                    <a:bodyPr/>
                    <a:lstStyle/>
                    <a:p>
                      <a:r>
                        <a:rPr lang="en-US" dirty="0" smtClean="0">
                          <a:latin typeface="Arial" pitchFamily="34" charset="0"/>
                          <a:cs typeface="Arial" pitchFamily="34" charset="0"/>
                        </a:rPr>
                        <a:t>Branch</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Suicides In 2011</a:t>
                      </a:r>
                    </a:p>
                  </a:txBody>
                  <a:tcPr/>
                </a:tc>
                <a:tc>
                  <a:txBody>
                    <a:bodyPr/>
                    <a:lstStyle/>
                    <a:p>
                      <a:r>
                        <a:rPr lang="en-US" dirty="0" smtClean="0">
                          <a:latin typeface="Arial" pitchFamily="34" charset="0"/>
                          <a:cs typeface="Arial" pitchFamily="34" charset="0"/>
                        </a:rPr>
                        <a:t>Suicide Attempts</a:t>
                      </a:r>
                      <a:r>
                        <a:rPr lang="en-US" baseline="0" dirty="0" smtClean="0">
                          <a:latin typeface="Arial" pitchFamily="34" charset="0"/>
                          <a:cs typeface="Arial" pitchFamily="34" charset="0"/>
                        </a:rPr>
                        <a:t> 2011</a:t>
                      </a:r>
                      <a:endParaRPr lang="en-US" dirty="0">
                        <a:latin typeface="Arial" pitchFamily="34" charset="0"/>
                        <a:cs typeface="Arial" pitchFamily="34" charset="0"/>
                      </a:endParaRPr>
                    </a:p>
                  </a:txBody>
                  <a:tcPr/>
                </a:tc>
              </a:tr>
              <a:tr h="711583">
                <a:tc>
                  <a:txBody>
                    <a:bodyPr/>
                    <a:lstStyle/>
                    <a:p>
                      <a:r>
                        <a:rPr lang="en-US" dirty="0" smtClean="0"/>
                        <a:t>Total</a:t>
                      </a:r>
                      <a:endParaRPr lang="en-US" dirty="0"/>
                    </a:p>
                  </a:txBody>
                  <a:tcPr/>
                </a:tc>
                <a:tc>
                  <a:txBody>
                    <a:bodyPr/>
                    <a:lstStyle/>
                    <a:p>
                      <a:r>
                        <a:rPr lang="en-US" dirty="0" smtClean="0"/>
                        <a:t>301</a:t>
                      </a:r>
                      <a:endParaRPr lang="en-US" dirty="0"/>
                    </a:p>
                  </a:txBody>
                  <a:tcPr/>
                </a:tc>
                <a:tc>
                  <a:txBody>
                    <a:bodyPr/>
                    <a:lstStyle/>
                    <a:p>
                      <a:r>
                        <a:rPr lang="en-US" dirty="0" smtClean="0"/>
                        <a:t>915</a:t>
                      </a:r>
                      <a:endParaRPr lang="en-US" dirty="0"/>
                    </a:p>
                  </a:txBody>
                  <a:tcPr/>
                </a:tc>
              </a:tr>
              <a:tr h="711583">
                <a:tc>
                  <a:txBody>
                    <a:bodyPr/>
                    <a:lstStyle/>
                    <a:p>
                      <a:r>
                        <a:rPr lang="en-US" dirty="0" smtClean="0">
                          <a:latin typeface="Arial" pitchFamily="34" charset="0"/>
                          <a:cs typeface="Arial" pitchFamily="34" charset="0"/>
                        </a:rPr>
                        <a:t>Army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167</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432</a:t>
                      </a:r>
                      <a:endParaRPr lang="en-US" dirty="0">
                        <a:latin typeface="Arial" pitchFamily="34" charset="0"/>
                        <a:cs typeface="Arial" pitchFamily="34" charset="0"/>
                      </a:endParaRPr>
                    </a:p>
                  </a:txBody>
                  <a:tcPr/>
                </a:tc>
              </a:tr>
              <a:tr h="711583">
                <a:tc>
                  <a:txBody>
                    <a:bodyPr/>
                    <a:lstStyle/>
                    <a:p>
                      <a:r>
                        <a:rPr lang="en-US" dirty="0" smtClean="0"/>
                        <a:t>Air Force</a:t>
                      </a:r>
                      <a:endParaRPr lang="en-US" dirty="0"/>
                    </a:p>
                  </a:txBody>
                  <a:tcPr/>
                </a:tc>
                <a:tc>
                  <a:txBody>
                    <a:bodyPr/>
                    <a:lstStyle/>
                    <a:p>
                      <a:r>
                        <a:rPr lang="en-US" dirty="0" smtClean="0"/>
                        <a:t>50</a:t>
                      </a:r>
                      <a:endParaRPr lang="en-US" dirty="0"/>
                    </a:p>
                  </a:txBody>
                  <a:tcPr/>
                </a:tc>
                <a:tc>
                  <a:txBody>
                    <a:bodyPr/>
                    <a:lstStyle/>
                    <a:p>
                      <a:r>
                        <a:rPr lang="en-US" dirty="0" smtClean="0"/>
                        <a:t>241</a:t>
                      </a:r>
                      <a:endParaRPr lang="en-US" dirty="0"/>
                    </a:p>
                  </a:txBody>
                  <a:tcPr/>
                </a:tc>
              </a:tr>
              <a:tr h="711583">
                <a:tc>
                  <a:txBody>
                    <a:bodyPr/>
                    <a:lstStyle/>
                    <a:p>
                      <a:r>
                        <a:rPr lang="en-US" dirty="0" smtClean="0"/>
                        <a:t>Marines</a:t>
                      </a:r>
                      <a:endParaRPr lang="en-US" dirty="0"/>
                    </a:p>
                  </a:txBody>
                  <a:tcPr/>
                </a:tc>
                <a:tc>
                  <a:txBody>
                    <a:bodyPr/>
                    <a:lstStyle/>
                    <a:p>
                      <a:r>
                        <a:rPr lang="en-US" dirty="0" smtClean="0"/>
                        <a:t>32</a:t>
                      </a:r>
                      <a:endParaRPr lang="en-US" dirty="0"/>
                    </a:p>
                  </a:txBody>
                  <a:tcPr/>
                </a:tc>
                <a:tc>
                  <a:txBody>
                    <a:bodyPr/>
                    <a:lstStyle/>
                    <a:p>
                      <a:r>
                        <a:rPr lang="en-US" dirty="0" smtClean="0"/>
                        <a:t>156</a:t>
                      </a:r>
                      <a:endParaRPr lang="en-US" dirty="0"/>
                    </a:p>
                  </a:txBody>
                  <a:tcPr/>
                </a:tc>
              </a:tr>
              <a:tr h="711583">
                <a:tc>
                  <a:txBody>
                    <a:bodyPr/>
                    <a:lstStyle/>
                    <a:p>
                      <a:r>
                        <a:rPr lang="en-US" dirty="0" smtClean="0"/>
                        <a:t>Navy</a:t>
                      </a:r>
                      <a:endParaRPr lang="en-US" dirty="0"/>
                    </a:p>
                  </a:txBody>
                  <a:tcPr/>
                </a:tc>
                <a:tc>
                  <a:txBody>
                    <a:bodyPr/>
                    <a:lstStyle/>
                    <a:p>
                      <a:r>
                        <a:rPr lang="en-US" dirty="0" smtClean="0"/>
                        <a:t>52</a:t>
                      </a:r>
                      <a:endParaRPr lang="en-US" dirty="0"/>
                    </a:p>
                  </a:txBody>
                  <a:tcPr/>
                </a:tc>
                <a:tc>
                  <a:txBody>
                    <a:bodyPr/>
                    <a:lstStyle/>
                    <a:p>
                      <a:r>
                        <a:rPr lang="en-US" dirty="0" smtClean="0"/>
                        <a:t>86</a:t>
                      </a:r>
                      <a:endParaRPr lang="en-US" dirty="0"/>
                    </a:p>
                  </a:txBody>
                  <a:tcPr/>
                </a:tc>
              </a:tr>
            </a:tbl>
          </a:graphicData>
        </a:graphic>
      </p:graphicFrame>
      <p:sp>
        <p:nvSpPr>
          <p:cNvPr id="6" name="TextBox 5"/>
          <p:cNvSpPr txBox="1"/>
          <p:nvPr/>
        </p:nvSpPr>
        <p:spPr>
          <a:xfrm>
            <a:off x="782198" y="6280136"/>
            <a:ext cx="5436681" cy="461665"/>
          </a:xfrm>
          <a:prstGeom prst="rect">
            <a:avLst/>
          </a:prstGeom>
          <a:noFill/>
        </p:spPr>
        <p:txBody>
          <a:bodyPr wrap="none" rtlCol="0">
            <a:spAutoFit/>
          </a:bodyPr>
          <a:lstStyle/>
          <a:p>
            <a:r>
              <a:rPr lang="en-US" sz="1200" dirty="0" smtClean="0"/>
              <a:t>This number includes deaths strongly suspected to be suicides that are pending final</a:t>
            </a:r>
          </a:p>
          <a:p>
            <a:r>
              <a:rPr lang="en-US" sz="1200" dirty="0" smtClean="0"/>
              <a:t>determination</a:t>
            </a:r>
            <a:endParaRPr lang="en-US" sz="1200" dirty="0"/>
          </a:p>
        </p:txBody>
      </p:sp>
      <p:sp>
        <p:nvSpPr>
          <p:cNvPr id="7" name="TextBox 6"/>
          <p:cNvSpPr txBox="1"/>
          <p:nvPr/>
        </p:nvSpPr>
        <p:spPr>
          <a:xfrm>
            <a:off x="782198" y="6972633"/>
            <a:ext cx="5328318" cy="461665"/>
          </a:xfrm>
          <a:prstGeom prst="rect">
            <a:avLst/>
          </a:prstGeom>
          <a:noFill/>
        </p:spPr>
        <p:txBody>
          <a:bodyPr wrap="none" rtlCol="0">
            <a:spAutoFit/>
          </a:bodyPr>
          <a:lstStyle/>
          <a:p>
            <a:r>
              <a:rPr lang="en-US" sz="1200" dirty="0" smtClean="0"/>
              <a:t>Of the 915 Service Members who attempted suicide, 896 had one attempt, 18 had</a:t>
            </a:r>
          </a:p>
          <a:p>
            <a:r>
              <a:rPr lang="en-US" sz="1200" dirty="0" smtClean="0"/>
              <a:t>two attempts, and 1 had three attempts.</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60" y="528810"/>
            <a:ext cx="9341168" cy="1333500"/>
          </a:xfrm>
        </p:spPr>
        <p:txBody>
          <a:bodyPr/>
          <a:lstStyle/>
          <a:p>
            <a:r>
              <a:rPr lang="en-US" sz="4400" b="1" dirty="0" smtClean="0">
                <a:latin typeface="Arial" pitchFamily="34" charset="0"/>
                <a:cs typeface="Arial" pitchFamily="34" charset="0"/>
              </a:rPr>
              <a:t>Suicide in The Military</a:t>
            </a:r>
            <a:endParaRPr lang="en-US" dirty="0"/>
          </a:p>
        </p:txBody>
      </p:sp>
      <p:sp>
        <p:nvSpPr>
          <p:cNvPr id="6" name="TextBox 5"/>
          <p:cNvSpPr txBox="1"/>
          <p:nvPr/>
        </p:nvSpPr>
        <p:spPr>
          <a:xfrm>
            <a:off x="518960" y="2115240"/>
            <a:ext cx="8426737" cy="1846659"/>
          </a:xfrm>
          <a:prstGeom prst="rect">
            <a:avLst/>
          </a:prstGeom>
          <a:noFill/>
        </p:spPr>
        <p:txBody>
          <a:bodyPr wrap="square" rtlCol="0">
            <a:spAutoFit/>
          </a:bodyPr>
          <a:lstStyle/>
          <a:p>
            <a:r>
              <a:rPr lang="en-US" dirty="0" smtClean="0"/>
              <a:t>The majority of  deaths by suicides were by Regular component Service Members (88.70%), followed by the National Guard (7.31%), and Reserve (3.99%).</a:t>
            </a:r>
          </a:p>
          <a:p>
            <a:endParaRPr lang="en-US" dirty="0" smtClean="0"/>
          </a:p>
          <a:p>
            <a:endParaRPr lang="en-US" dirty="0" smtClean="0"/>
          </a:p>
          <a:p>
            <a:endParaRPr lang="en-US" dirty="0" smtClean="0"/>
          </a:p>
          <a:p>
            <a:endParaRPr lang="en-US" dirty="0"/>
          </a:p>
        </p:txBody>
      </p:sp>
      <p:sp>
        <p:nvSpPr>
          <p:cNvPr id="7" name="TextBox 6"/>
          <p:cNvSpPr txBox="1"/>
          <p:nvPr/>
        </p:nvSpPr>
        <p:spPr>
          <a:xfrm>
            <a:off x="518960" y="3106757"/>
            <a:ext cx="9009332" cy="1261884"/>
          </a:xfrm>
          <a:prstGeom prst="rect">
            <a:avLst/>
          </a:prstGeom>
          <a:noFill/>
        </p:spPr>
        <p:txBody>
          <a:bodyPr wrap="square" rtlCol="0">
            <a:spAutoFit/>
          </a:bodyPr>
          <a:lstStyle/>
          <a:p>
            <a:r>
              <a:rPr lang="en-US" dirty="0" smtClean="0"/>
              <a:t>Compared to suicide decedents, a larger percentage of Service Members who attempted suicide were under the age of twenty-five (57.22% of suicide attempts, 37.87% of decedents).</a:t>
            </a:r>
          </a:p>
          <a:p>
            <a:endParaRPr lang="en-US" dirty="0"/>
          </a:p>
        </p:txBody>
      </p:sp>
      <p:sp>
        <p:nvSpPr>
          <p:cNvPr id="8" name="TextBox 7"/>
          <p:cNvSpPr txBox="1"/>
          <p:nvPr/>
        </p:nvSpPr>
        <p:spPr>
          <a:xfrm>
            <a:off x="518961" y="4208443"/>
            <a:ext cx="9009332" cy="1077218"/>
          </a:xfrm>
          <a:prstGeom prst="rect">
            <a:avLst/>
          </a:prstGeom>
          <a:noFill/>
        </p:spPr>
        <p:txBody>
          <a:bodyPr wrap="square" rtlCol="0">
            <a:spAutoFit/>
          </a:bodyPr>
          <a:lstStyle/>
          <a:p>
            <a:r>
              <a:rPr lang="en-US" sz="1600" dirty="0" smtClean="0">
                <a:latin typeface="Arial" pitchFamily="34" charset="0"/>
                <a:cs typeface="Arial" pitchFamily="34" charset="0"/>
              </a:rPr>
              <a:t>Service Members most frequently used firearms to end their lives (59.93% for all firearms, 49.13% for non-military issue firearms</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Drug overdose was the most frequent method for suicide attempt</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Connecticut  Army National Guard</a:t>
            </a:r>
            <a:endParaRPr lang="en-US" dirty="0"/>
          </a:p>
        </p:txBody>
      </p:sp>
      <p:sp>
        <p:nvSpPr>
          <p:cNvPr id="3" name="Content Placeholder 2"/>
          <p:cNvSpPr>
            <a:spLocks noGrp="1"/>
          </p:cNvSpPr>
          <p:nvPr>
            <p:ph sz="half" idx="1"/>
          </p:nvPr>
        </p:nvSpPr>
        <p:spPr>
          <a:xfrm>
            <a:off x="239843" y="1866901"/>
            <a:ext cx="9848537" cy="5280290"/>
          </a:xfrm>
        </p:spPr>
        <p:txBody>
          <a:bodyPr>
            <a:normAutofit/>
          </a:bodyPr>
          <a:lstStyle/>
          <a:p>
            <a:pPr>
              <a:buNone/>
            </a:pPr>
            <a:endParaRPr lang="en-US" sz="3000" dirty="0" smtClean="0">
              <a:latin typeface="Arial" pitchFamily="34" charset="0"/>
              <a:cs typeface="Arial" pitchFamily="34" charset="0"/>
            </a:endParaRPr>
          </a:p>
          <a:p>
            <a:endParaRPr lang="en-US" dirty="0" smtClean="0"/>
          </a:p>
          <a:p>
            <a:endParaRPr lang="en-US" dirty="0"/>
          </a:p>
        </p:txBody>
      </p:sp>
      <p:sp>
        <p:nvSpPr>
          <p:cNvPr id="4" name="TextBox 3"/>
          <p:cNvSpPr txBox="1"/>
          <p:nvPr/>
        </p:nvSpPr>
        <p:spPr>
          <a:xfrm>
            <a:off x="1729647" y="2357610"/>
            <a:ext cx="5805890" cy="3539430"/>
          </a:xfrm>
          <a:prstGeom prst="rect">
            <a:avLst/>
          </a:prstGeom>
          <a:noFill/>
        </p:spPr>
        <p:txBody>
          <a:bodyPr wrap="square" rtlCol="0">
            <a:spAutoFit/>
          </a:bodyPr>
          <a:lstStyle/>
          <a:p>
            <a:r>
              <a:rPr lang="en-US" sz="2800" dirty="0" smtClean="0">
                <a:latin typeface="Arial" pitchFamily="34" charset="0"/>
                <a:cs typeface="Arial" pitchFamily="34" charset="0"/>
              </a:rPr>
              <a:t>6 Confirmed Deaths By Suicide in CT In Last 24 Months</a:t>
            </a:r>
          </a:p>
          <a:p>
            <a:endParaRPr lang="en-US" sz="28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1- Substance Related (RX/Illicit)</a:t>
            </a:r>
          </a:p>
          <a:p>
            <a:pPr lvl="1">
              <a:buFont typeface="Arial" pitchFamily="34" charset="0"/>
              <a:buChar char="•"/>
            </a:pPr>
            <a:r>
              <a:rPr lang="en-US" sz="2800" dirty="0" smtClean="0">
                <a:latin typeface="Arial" pitchFamily="34" charset="0"/>
                <a:cs typeface="Arial" pitchFamily="34" charset="0"/>
              </a:rPr>
              <a:t>3- Guns</a:t>
            </a:r>
          </a:p>
          <a:p>
            <a:pPr lvl="1">
              <a:buFont typeface="Arial" pitchFamily="34" charset="0"/>
              <a:buChar char="•"/>
            </a:pPr>
            <a:r>
              <a:rPr lang="en-US" sz="2800" dirty="0" smtClean="0">
                <a:latin typeface="Arial" pitchFamily="34" charset="0"/>
                <a:cs typeface="Arial" pitchFamily="34" charset="0"/>
              </a:rPr>
              <a:t>1- Hanging</a:t>
            </a:r>
          </a:p>
          <a:p>
            <a:pPr lvl="1">
              <a:buFont typeface="Arial" pitchFamily="34" charset="0"/>
              <a:buChar char="•"/>
            </a:pPr>
            <a:r>
              <a:rPr lang="en-US" sz="2800" dirty="0" smtClean="0">
                <a:latin typeface="Arial" pitchFamily="34" charset="0"/>
                <a:cs typeface="Arial" pitchFamily="34" charset="0"/>
              </a:rPr>
              <a:t>1- Asphyxiation - Helium</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1860</TotalTime>
  <Words>617</Words>
  <Application>Microsoft Office PowerPoint</Application>
  <PresentationFormat>Custom</PresentationFormat>
  <Paragraphs>135</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Connecticut  Army National Guard Behavioral Health Team</vt:lpstr>
      <vt:lpstr>Objectives</vt:lpstr>
      <vt:lpstr>Connecticut  Army National Guard </vt:lpstr>
      <vt:lpstr>BH Mission </vt:lpstr>
      <vt:lpstr>Deployment Cycle Support </vt:lpstr>
      <vt:lpstr>Suicide in The Military</vt:lpstr>
      <vt:lpstr>Suicide in The Military</vt:lpstr>
      <vt:lpstr>Connecticut  Army National Guard</vt:lpstr>
      <vt:lpstr>Suicide Prevention Efforts  </vt:lpstr>
      <vt:lpstr>Suicide Prevention Video</vt:lpstr>
      <vt:lpstr>Sub Committee Objectives </vt:lpstr>
      <vt:lpstr>Resilience, Risk Reduction, and Suicide Prevention (R3SP) Task Force </vt:lpstr>
    </vt:vector>
  </TitlesOfParts>
  <Company>Maharishi University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Austin Ayer</dc:creator>
  <cp:lastModifiedBy>javier.alvarado</cp:lastModifiedBy>
  <cp:revision>94</cp:revision>
  <cp:lastPrinted>2011-11-01T18:55:52Z</cp:lastPrinted>
  <dcterms:created xsi:type="dcterms:W3CDTF">2012-09-10T20:56:06Z</dcterms:created>
  <dcterms:modified xsi:type="dcterms:W3CDTF">2013-04-11T14:00:02Z</dcterms:modified>
</cp:coreProperties>
</file>