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307" r:id="rId2"/>
    <p:sldId id="330" r:id="rId3"/>
    <p:sldId id="331" r:id="rId4"/>
    <p:sldId id="332" r:id="rId5"/>
    <p:sldId id="335" r:id="rId6"/>
    <p:sldId id="326" r:id="rId7"/>
    <p:sldId id="327" r:id="rId8"/>
    <p:sldId id="333" r:id="rId9"/>
    <p:sldId id="334" r:id="rId10"/>
    <p:sldId id="329" r:id="rId11"/>
    <p:sldId id="336" r:id="rId12"/>
    <p:sldId id="337" r:id="rId13"/>
    <p:sldId id="338" r:id="rId14"/>
    <p:sldId id="32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0A1634-2954-BD1A-97FA-CD001DA7F03C}" name="Minervino, Alice" initials="AM" userId="S::Alice.Minervino@ct.gov::e253ecc9-7359-4e13-9c57-b78ca47ffb9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chado, Mollie" initials="MM" lastIdx="3" clrIdx="0">
    <p:extLst>
      <p:ext uri="{19B8F6BF-5375-455C-9EA6-DF929625EA0E}">
        <p15:presenceInfo xmlns:p15="http://schemas.microsoft.com/office/powerpoint/2012/main" userId="S-1-5-21-746137067-854245398-682003330-5573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978" autoAdjust="0"/>
  </p:normalViewPr>
  <p:slideViewPr>
    <p:cSldViewPr>
      <p:cViewPr varScale="1">
        <p:scale>
          <a:sx n="48" d="100"/>
          <a:sy n="48" d="100"/>
        </p:scale>
        <p:origin x="1748"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305AB9-8CF7-4E5D-BF3C-9C6597335FFE}" type="datetimeFigureOut">
              <a:rPr lang="en-US" smtClean="0"/>
              <a:t>11/12/2024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EC7888-433A-4482-BD21-D53FC1339206}" type="slidenum">
              <a:rPr lang="en-US" smtClean="0"/>
              <a:t>‹#›</a:t>
            </a:fld>
            <a:endParaRPr lang="en-US" dirty="0"/>
          </a:p>
        </p:txBody>
      </p:sp>
    </p:spTree>
    <p:extLst>
      <p:ext uri="{BB962C8B-B14F-4D97-AF65-F5344CB8AC3E}">
        <p14:creationId xmlns:p14="http://schemas.microsoft.com/office/powerpoint/2010/main" val="3459298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letting me join today!</a:t>
            </a:r>
          </a:p>
          <a:p>
            <a:r>
              <a:rPr lang="en-US" dirty="0"/>
              <a:t>Excited to be here – looking forward to sharing some information with you all, and hopefully helping to answer questions.  Have about a dozen slides and a high-level overview, but happy to dig in!</a:t>
            </a:r>
          </a:p>
        </p:txBody>
      </p:sp>
      <p:sp>
        <p:nvSpPr>
          <p:cNvPr id="4" name="Slide Number Placeholder 3"/>
          <p:cNvSpPr>
            <a:spLocks noGrp="1"/>
          </p:cNvSpPr>
          <p:nvPr>
            <p:ph type="sldNum" sz="quarter" idx="5"/>
          </p:nvPr>
        </p:nvSpPr>
        <p:spPr/>
        <p:txBody>
          <a:bodyPr/>
          <a:lstStyle/>
          <a:p>
            <a:fld id="{DAEC7888-433A-4482-BD21-D53FC1339206}" type="slidenum">
              <a:rPr lang="en-US" smtClean="0"/>
              <a:t>1</a:t>
            </a:fld>
            <a:endParaRPr lang="en-US" dirty="0"/>
          </a:p>
        </p:txBody>
      </p:sp>
    </p:spTree>
    <p:extLst>
      <p:ext uri="{BB962C8B-B14F-4D97-AF65-F5344CB8AC3E}">
        <p14:creationId xmlns:p14="http://schemas.microsoft.com/office/powerpoint/2010/main" val="2906746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Really want to highlight here that while there are definitely choices that people make that can result in homelessness eventually, the root causes of homelessness are systematic.  If we had a more robust safety net and prevention system, far more people could avoid the trauma of homelessness.</a:t>
            </a:r>
          </a:p>
        </p:txBody>
      </p:sp>
      <p:sp>
        <p:nvSpPr>
          <p:cNvPr id="4" name="Slide Number Placeholder 3"/>
          <p:cNvSpPr>
            <a:spLocks noGrp="1"/>
          </p:cNvSpPr>
          <p:nvPr>
            <p:ph type="sldNum" sz="quarter" idx="5"/>
          </p:nvPr>
        </p:nvSpPr>
        <p:spPr/>
        <p:txBody>
          <a:bodyPr/>
          <a:lstStyle/>
          <a:p>
            <a:fld id="{DAEC7888-433A-4482-BD21-D53FC1339206}" type="slidenum">
              <a:rPr lang="en-US" smtClean="0"/>
              <a:t>2</a:t>
            </a:fld>
            <a:endParaRPr lang="en-US" dirty="0"/>
          </a:p>
        </p:txBody>
      </p:sp>
    </p:spTree>
    <p:extLst>
      <p:ext uri="{BB962C8B-B14F-4D97-AF65-F5344CB8AC3E}">
        <p14:creationId xmlns:p14="http://schemas.microsoft.com/office/powerpoint/2010/main" val="2277908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 is divided into 7 Coordinated Access Networks, or CANs.  These are the regions where homeless services are provided.  Within each region 211, the Hubs, street outreach teams, emergency shelters, and housing programs all work together to help households exit homelessness as quickly as possible.  Regions were initially determined based on data showing where people tended to move around while experiencing homelessness – doesn’t match DCF, DMHAS, county lines etc.  </a:t>
            </a:r>
          </a:p>
        </p:txBody>
      </p:sp>
      <p:sp>
        <p:nvSpPr>
          <p:cNvPr id="4" name="Slide Number Placeholder 3"/>
          <p:cNvSpPr>
            <a:spLocks noGrp="1"/>
          </p:cNvSpPr>
          <p:nvPr>
            <p:ph type="sldNum" sz="quarter" idx="5"/>
          </p:nvPr>
        </p:nvSpPr>
        <p:spPr/>
        <p:txBody>
          <a:bodyPr/>
          <a:lstStyle/>
          <a:p>
            <a:fld id="{DAEC7888-433A-4482-BD21-D53FC1339206}" type="slidenum">
              <a:rPr lang="en-US" smtClean="0"/>
              <a:t>6</a:t>
            </a:fld>
            <a:endParaRPr lang="en-US" dirty="0"/>
          </a:p>
        </p:txBody>
      </p:sp>
    </p:spTree>
    <p:extLst>
      <p:ext uri="{BB962C8B-B14F-4D97-AF65-F5344CB8AC3E}">
        <p14:creationId xmlns:p14="http://schemas.microsoft.com/office/powerpoint/2010/main" val="2596807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couple of ways that people move through the system.  When anyone is having a housing crisis, we want to encourage folks to call 211.  This is because 211 will screen for a few things (is this person currently experiencing domestic violence?  If so, they’ll direct to that system of care.  Is this person a veteran?  There are veteran-specific services to refer to.  Could this person’s housing crisis be resolved with utility assistance?  Let’s get them connected to that instead of referring them into the homeless services system).  </a:t>
            </a:r>
            <a:br>
              <a:rPr lang="en-US" dirty="0"/>
            </a:br>
            <a:r>
              <a:rPr lang="en-US" dirty="0"/>
              <a:t>If 211 can’t resolve a crisis over the course of that initial call, they will then direct folks to their local Hub – these are locations staffed with folks who do housing problem solving.  There is financial assistance available for households who have income, to prevent them from entering the system.  This can look like first-month’s rent, but could also be things like assistance to relocate back with their natural support network (if they are new to CT.  Staff always call family/friends in other area to confirm that people are able to stay with them for at least a month before helping folks relocate).   </a:t>
            </a:r>
          </a:p>
          <a:p>
            <a:r>
              <a:rPr lang="en-US" dirty="0"/>
              <a:t>If people are residing outside, on the street, or in another place unfit-for-habitation, our street outreach teams can also help them connect in.  Outreach teams do not need to call 211 to start helping someone – they can have housing conversations out in the field and can add folks to local shelter waitlists immediately.  </a:t>
            </a:r>
          </a:p>
          <a:p>
            <a:r>
              <a:rPr lang="en-US" dirty="0"/>
              <a:t>Unfortunately, in Connecticut emergency shelters are nearly always at capacity.  Shelter capacity has reduced since the pandemic, and communities are very resistant to creating additional shelter space.  All CANs operate a shelter waitlist, which is accessed through either the Hubs, or homeless outreach teams.  The goal is to keep folks out of shelter if they can be diverted, which is what the focus of CAN appointments are at the Hubs.</a:t>
            </a:r>
          </a:p>
          <a:p>
            <a:r>
              <a:rPr lang="en-US" dirty="0"/>
              <a:t>Once people have been identified either by outreach teams, or are in a shelter, they are automatically added to the local By-Name List of housing resources.  This includes Rapid </a:t>
            </a:r>
            <a:r>
              <a:rPr lang="en-US" dirty="0" err="1"/>
              <a:t>ReHousing</a:t>
            </a:r>
            <a:r>
              <a:rPr lang="en-US" dirty="0"/>
              <a:t> (time-limited rental assistance with case management) as well as longer term supports, like Permanent Supportive Housing.  All resources are prioritized based on how long folks have been literally homeless, and the most intensive programs are specifically for folks who have a disabling condition (don’t have to get SSI, but need to have a condition that impairs their ability to live independently – can be SMI or SUD or a physical condition, or HIV/AIDS, or a developmental disability).  All housing resources go through the By-Name List, and unfortunately there are not nearly enough resources for everyone in the system to get connected to one.  There is a persistent myth that if you enter shelter you will get a voucher, but the reality is that if you have not been homeless for more than a year, you will not be prioritized for those resources, because we try to serve the most vulnerable folks first.   Other options, like one-time assistance with a security deposit, or shared housing (</a:t>
            </a:r>
            <a:r>
              <a:rPr lang="en-US" dirty="0" err="1"/>
              <a:t>roomates</a:t>
            </a:r>
            <a:r>
              <a:rPr lang="en-US" dirty="0"/>
              <a:t>!) are other ways that folks are able to exit homelessness.  Our service providers make referrals to benefits assistance as well as employment programs to try and help folks increase their income.</a:t>
            </a:r>
          </a:p>
        </p:txBody>
      </p:sp>
      <p:sp>
        <p:nvSpPr>
          <p:cNvPr id="4" name="Slide Number Placeholder 3"/>
          <p:cNvSpPr>
            <a:spLocks noGrp="1"/>
          </p:cNvSpPr>
          <p:nvPr>
            <p:ph type="sldNum" sz="quarter" idx="5"/>
          </p:nvPr>
        </p:nvSpPr>
        <p:spPr/>
        <p:txBody>
          <a:bodyPr/>
          <a:lstStyle/>
          <a:p>
            <a:fld id="{DAEC7888-433A-4482-BD21-D53FC1339206}" type="slidenum">
              <a:rPr lang="en-US" smtClean="0"/>
              <a:t>7</a:t>
            </a:fld>
            <a:endParaRPr lang="en-US" dirty="0"/>
          </a:p>
        </p:txBody>
      </p:sp>
    </p:spTree>
    <p:extLst>
      <p:ext uri="{BB962C8B-B14F-4D97-AF65-F5344CB8AC3E}">
        <p14:creationId xmlns:p14="http://schemas.microsoft.com/office/powerpoint/2010/main" val="315869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the recent re-bid of DMHAS homeless outreach, we have 4 different outreach programs working as teams around the state. (PATH, SNOFO, </a:t>
            </a:r>
            <a:r>
              <a:rPr lang="en-US" dirty="0" err="1"/>
              <a:t>Statefunded</a:t>
            </a:r>
            <a:r>
              <a:rPr lang="en-US" dirty="0"/>
              <a:t>, T-HOP)</a:t>
            </a:r>
          </a:p>
          <a:p>
            <a:r>
              <a:rPr lang="en-US" dirty="0"/>
              <a:t>-also flag that other services exist like SOAR, supported employment, and of course all the treatment resources around the state.</a:t>
            </a:r>
          </a:p>
          <a:p>
            <a:endParaRPr lang="en-US" dirty="0"/>
          </a:p>
        </p:txBody>
      </p:sp>
      <p:sp>
        <p:nvSpPr>
          <p:cNvPr id="4" name="Slide Number Placeholder 3"/>
          <p:cNvSpPr>
            <a:spLocks noGrp="1"/>
          </p:cNvSpPr>
          <p:nvPr>
            <p:ph type="sldNum" sz="quarter" idx="5"/>
          </p:nvPr>
        </p:nvSpPr>
        <p:spPr/>
        <p:txBody>
          <a:bodyPr/>
          <a:lstStyle/>
          <a:p>
            <a:fld id="{DAEC7888-433A-4482-BD21-D53FC1339206}" type="slidenum">
              <a:rPr lang="en-US" smtClean="0"/>
              <a:t>8</a:t>
            </a:fld>
            <a:endParaRPr lang="en-US" dirty="0"/>
          </a:p>
        </p:txBody>
      </p:sp>
    </p:spTree>
    <p:extLst>
      <p:ext uri="{BB962C8B-B14F-4D97-AF65-F5344CB8AC3E}">
        <p14:creationId xmlns:p14="http://schemas.microsoft.com/office/powerpoint/2010/main" val="1126545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C7888-433A-4482-BD21-D53FC1339206}" type="slidenum">
              <a:rPr lang="en-US" smtClean="0"/>
              <a:t>11</a:t>
            </a:fld>
            <a:endParaRPr lang="en-US" dirty="0"/>
          </a:p>
        </p:txBody>
      </p:sp>
    </p:spTree>
    <p:extLst>
      <p:ext uri="{BB962C8B-B14F-4D97-AF65-F5344CB8AC3E}">
        <p14:creationId xmlns:p14="http://schemas.microsoft.com/office/powerpoint/2010/main" val="1252114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LOVE to help folks on this call make connections to the local service providers in their area.  The CAN system was built up to try and encourage cohesion amongst housing and shelter providers, but an unintentional consequence is that these providers got less connected with other community partners.  To me, you guys are all a part of the emergency system, and should know how to help get people connected.  ESPECIALLY people who may be struggling with the “standard” process!</a:t>
            </a:r>
          </a:p>
        </p:txBody>
      </p:sp>
      <p:sp>
        <p:nvSpPr>
          <p:cNvPr id="4" name="Slide Number Placeholder 3"/>
          <p:cNvSpPr>
            <a:spLocks noGrp="1"/>
          </p:cNvSpPr>
          <p:nvPr>
            <p:ph type="sldNum" sz="quarter" idx="5"/>
          </p:nvPr>
        </p:nvSpPr>
        <p:spPr/>
        <p:txBody>
          <a:bodyPr/>
          <a:lstStyle/>
          <a:p>
            <a:fld id="{DAEC7888-433A-4482-BD21-D53FC1339206}" type="slidenum">
              <a:rPr lang="en-US" smtClean="0"/>
              <a:t>12</a:t>
            </a:fld>
            <a:endParaRPr lang="en-US" dirty="0"/>
          </a:p>
        </p:txBody>
      </p:sp>
    </p:spTree>
    <p:extLst>
      <p:ext uri="{BB962C8B-B14F-4D97-AF65-F5344CB8AC3E}">
        <p14:creationId xmlns:p14="http://schemas.microsoft.com/office/powerpoint/2010/main" val="45337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99AE83-3699-4DE1-BA03-1B48757C1877}"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99AE83-3699-4DE1-BA03-1B48757C1877}"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99AE83-3699-4DE1-BA03-1B48757C1877}"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99AE83-3699-4DE1-BA03-1B48757C187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99AE83-3699-4DE1-BA03-1B48757C1877}"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E7DADD-59CF-4FBA-883F-CB011DA4EECA}"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99AE83-3699-4DE1-BA03-1B48757C1877}"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8E7DADD-59CF-4FBA-883F-CB011DA4EECA}" type="datetimeFigureOut">
              <a:rPr lang="en-US" smtClean="0"/>
              <a:t>11/12/2024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999AE83-3699-4DE1-BA03-1B48757C1877}"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schousing.org/category/research-and-resources/housing-data/" TargetMode="Externa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ollie.machado@ct.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tbos.org/wp-content/uploads/PIT-2024-Nutmeg-Final-Report_2024.07.3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Housing &amp; Homeless Services in Connecticut</a:t>
            </a:r>
          </a:p>
        </p:txBody>
      </p:sp>
      <p:sp>
        <p:nvSpPr>
          <p:cNvPr id="3" name="Subtitle 2"/>
          <p:cNvSpPr>
            <a:spLocks noGrp="1"/>
          </p:cNvSpPr>
          <p:nvPr>
            <p:ph type="subTitle" idx="1"/>
          </p:nvPr>
        </p:nvSpPr>
        <p:spPr/>
        <p:txBody>
          <a:bodyPr>
            <a:normAutofit fontScale="92500" lnSpcReduction="20000"/>
          </a:bodyPr>
          <a:lstStyle/>
          <a:p>
            <a:r>
              <a:rPr lang="en-US" dirty="0"/>
              <a:t>October 2024</a:t>
            </a:r>
          </a:p>
          <a:p>
            <a:endParaRPr lang="en-US" dirty="0"/>
          </a:p>
          <a:p>
            <a:r>
              <a:rPr lang="en-US" dirty="0"/>
              <a:t>Mollie Machado, Program Manager</a:t>
            </a:r>
          </a:p>
          <a:p>
            <a:r>
              <a:rPr lang="en-US" dirty="0"/>
              <a:t>Dept of Mental Health and Addiction Services, Office of the Commissioner, Statewide Services Division</a:t>
            </a:r>
          </a:p>
        </p:txBody>
      </p:sp>
      <p:pic>
        <p:nvPicPr>
          <p:cNvPr id="5" name="Picture 4" descr="A blue text on a black background&#10;&#10;Description automatically generated">
            <a:extLst>
              <a:ext uri="{FF2B5EF4-FFF2-40B4-BE49-F238E27FC236}">
                <a16:creationId xmlns:a16="http://schemas.microsoft.com/office/drawing/2014/main" id="{3E80BDF5-2EBC-41B1-AD8A-91B381F7A9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4222347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E03F00-D173-8398-62D1-CF57C7C08858}"/>
              </a:ext>
            </a:extLst>
          </p:cNvPr>
          <p:cNvPicPr>
            <a:picLocks noChangeAspect="1"/>
          </p:cNvPicPr>
          <p:nvPr/>
        </p:nvPicPr>
        <p:blipFill>
          <a:blip r:embed="rId2"/>
          <a:stretch>
            <a:fillRect/>
          </a:stretch>
        </p:blipFill>
        <p:spPr>
          <a:xfrm>
            <a:off x="-76200" y="114300"/>
            <a:ext cx="6967204" cy="6629400"/>
          </a:xfrm>
          <a:prstGeom prst="rect">
            <a:avLst/>
          </a:prstGeom>
        </p:spPr>
      </p:pic>
      <p:sp>
        <p:nvSpPr>
          <p:cNvPr id="6" name="TextBox 5">
            <a:extLst>
              <a:ext uri="{FF2B5EF4-FFF2-40B4-BE49-F238E27FC236}">
                <a16:creationId xmlns:a16="http://schemas.microsoft.com/office/drawing/2014/main" id="{13A3AAB4-2B6C-3D46-313C-76AE9043347B}"/>
              </a:ext>
            </a:extLst>
          </p:cNvPr>
          <p:cNvSpPr txBox="1"/>
          <p:nvPr/>
        </p:nvSpPr>
        <p:spPr>
          <a:xfrm>
            <a:off x="5943600" y="2209800"/>
            <a:ext cx="2819400" cy="1200329"/>
          </a:xfrm>
          <a:prstGeom prst="rect">
            <a:avLst/>
          </a:prstGeom>
          <a:noFill/>
        </p:spPr>
        <p:txBody>
          <a:bodyPr wrap="square" rtlCol="0">
            <a:spAutoFit/>
          </a:bodyPr>
          <a:lstStyle/>
          <a:p>
            <a:r>
              <a:rPr lang="en-US" dirty="0"/>
              <a:t>For more info, visit:</a:t>
            </a:r>
          </a:p>
          <a:p>
            <a:r>
              <a:rPr lang="en-US" dirty="0">
                <a:hlinkClick r:id="rId3"/>
              </a:rPr>
              <a:t>Housing Data – Partnership for Strong Communities (pschousing.org)</a:t>
            </a:r>
            <a:endParaRPr lang="en-US" dirty="0"/>
          </a:p>
        </p:txBody>
      </p:sp>
    </p:spTree>
    <p:extLst>
      <p:ext uri="{BB962C8B-B14F-4D97-AF65-F5344CB8AC3E}">
        <p14:creationId xmlns:p14="http://schemas.microsoft.com/office/powerpoint/2010/main" val="926405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26942E-DC04-9364-2F62-0DE378213755}"/>
              </a:ext>
            </a:extLst>
          </p:cNvPr>
          <p:cNvSpPr>
            <a:spLocks noGrp="1"/>
          </p:cNvSpPr>
          <p:nvPr>
            <p:ph idx="1"/>
          </p:nvPr>
        </p:nvSpPr>
        <p:spPr/>
        <p:txBody>
          <a:bodyPr>
            <a:normAutofit fontScale="92500" lnSpcReduction="10000"/>
          </a:bodyPr>
          <a:lstStyle/>
          <a:p>
            <a:r>
              <a:rPr lang="en-US" dirty="0"/>
              <a:t>Homelessness is extremely traumatic.  The uncertainty of not knowing where you will reside, sometimes where you will eat, who you will interact with, impacts all areas of life.</a:t>
            </a:r>
          </a:p>
          <a:p>
            <a:r>
              <a:rPr lang="en-US" dirty="0"/>
              <a:t>The number one predictor of homelessness is a past experience of homelessness.  Children who spend time in shelters are more likely to experience homelessness as adults.</a:t>
            </a:r>
          </a:p>
          <a:p>
            <a:r>
              <a:rPr lang="en-US" dirty="0"/>
              <a:t>Homelessness is most often a result of all other safety nets failing, so for many people they have already experienced systemic trauma, and ultimately still became homeless.</a:t>
            </a:r>
          </a:p>
        </p:txBody>
      </p:sp>
      <p:sp>
        <p:nvSpPr>
          <p:cNvPr id="3" name="Title 2">
            <a:extLst>
              <a:ext uri="{FF2B5EF4-FFF2-40B4-BE49-F238E27FC236}">
                <a16:creationId xmlns:a16="http://schemas.microsoft.com/office/drawing/2014/main" id="{4D550EAB-500B-DDB4-0C3E-7C7995B12214}"/>
              </a:ext>
            </a:extLst>
          </p:cNvPr>
          <p:cNvSpPr>
            <a:spLocks noGrp="1"/>
          </p:cNvSpPr>
          <p:nvPr>
            <p:ph type="title"/>
          </p:nvPr>
        </p:nvSpPr>
        <p:spPr/>
        <p:txBody>
          <a:bodyPr/>
          <a:lstStyle/>
          <a:p>
            <a:r>
              <a:rPr lang="en-US" dirty="0"/>
              <a:t>Impact of homelessness</a:t>
            </a:r>
          </a:p>
        </p:txBody>
      </p:sp>
      <p:pic>
        <p:nvPicPr>
          <p:cNvPr id="4" name="Picture 3" descr="A blue text on a black background&#10;&#10;Description automatically generated">
            <a:extLst>
              <a:ext uri="{FF2B5EF4-FFF2-40B4-BE49-F238E27FC236}">
                <a16:creationId xmlns:a16="http://schemas.microsoft.com/office/drawing/2014/main" id="{2469D73F-3BCC-F6D4-2EA4-8DB42018AB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4294940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6222B1-868E-3F69-43F2-78EF7C091194}"/>
              </a:ext>
            </a:extLst>
          </p:cNvPr>
          <p:cNvSpPr>
            <a:spLocks noGrp="1"/>
          </p:cNvSpPr>
          <p:nvPr>
            <p:ph idx="1"/>
          </p:nvPr>
        </p:nvSpPr>
        <p:spPr>
          <a:xfrm>
            <a:off x="872067" y="2675466"/>
            <a:ext cx="7408333" cy="4182533"/>
          </a:xfrm>
        </p:spPr>
        <p:txBody>
          <a:bodyPr>
            <a:normAutofit fontScale="92500"/>
          </a:bodyPr>
          <a:lstStyle/>
          <a:p>
            <a:r>
              <a:rPr lang="en-US" dirty="0"/>
              <a:t>The best way to help folks in a housing crisis is to try and help prevent homelessness.  This can include trying to help mediate with a landlord, seeking out additional income, connecting them to supported employment programs or additional benefits, helping them identify family and friends. </a:t>
            </a:r>
          </a:p>
          <a:p>
            <a:r>
              <a:rPr lang="en-US" dirty="0"/>
              <a:t>If people are in need of shelter, help make the initial call to 211.  Learn where the Hubs are in your community so you can help make warm handoffs.</a:t>
            </a:r>
          </a:p>
          <a:p>
            <a:r>
              <a:rPr lang="en-US" dirty="0"/>
              <a:t>If you are ever working with someone who is unsheltered, reach out to local homeless outreach providers.</a:t>
            </a:r>
          </a:p>
        </p:txBody>
      </p:sp>
      <p:sp>
        <p:nvSpPr>
          <p:cNvPr id="3" name="Title 2">
            <a:extLst>
              <a:ext uri="{FF2B5EF4-FFF2-40B4-BE49-F238E27FC236}">
                <a16:creationId xmlns:a16="http://schemas.microsoft.com/office/drawing/2014/main" id="{0DC99700-4491-C45D-8137-0ACCB236A1B1}"/>
              </a:ext>
            </a:extLst>
          </p:cNvPr>
          <p:cNvSpPr>
            <a:spLocks noGrp="1"/>
          </p:cNvSpPr>
          <p:nvPr>
            <p:ph type="title"/>
          </p:nvPr>
        </p:nvSpPr>
        <p:spPr/>
        <p:txBody>
          <a:bodyPr/>
          <a:lstStyle/>
          <a:p>
            <a:r>
              <a:rPr lang="en-US" dirty="0"/>
              <a:t>How to help</a:t>
            </a:r>
          </a:p>
        </p:txBody>
      </p:sp>
    </p:spTree>
    <p:extLst>
      <p:ext uri="{BB962C8B-B14F-4D97-AF65-F5344CB8AC3E}">
        <p14:creationId xmlns:p14="http://schemas.microsoft.com/office/powerpoint/2010/main" val="224698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53C421-C0B2-1981-CB75-29C2C2DFD203}"/>
              </a:ext>
            </a:extLst>
          </p:cNvPr>
          <p:cNvSpPr>
            <a:spLocks noGrp="1"/>
          </p:cNvSpPr>
          <p:nvPr>
            <p:ph idx="1"/>
          </p:nvPr>
        </p:nvSpPr>
        <p:spPr/>
        <p:txBody>
          <a:bodyPr>
            <a:normAutofit lnSpcReduction="10000"/>
          </a:bodyPr>
          <a:lstStyle/>
          <a:p>
            <a:r>
              <a:rPr lang="en-US" dirty="0"/>
              <a:t>People experience homelessness because of many interrelated factors, but it’s important to recognize a housing crisis isn’t about individual failure.  Housing costs dramatically outpace minimum wage in CT, and housing stock is extremely limited.  The services we have to support people experiencing homelessness have not kept pace with the inflow of people experiencing housing crises.  Talking to your own community about what is being done to increase housing options is another piece of </a:t>
            </a:r>
            <a:r>
              <a:rPr lang="en-US"/>
              <a:t>this puzzle.</a:t>
            </a:r>
          </a:p>
        </p:txBody>
      </p:sp>
      <p:sp>
        <p:nvSpPr>
          <p:cNvPr id="3" name="Title 2">
            <a:extLst>
              <a:ext uri="{FF2B5EF4-FFF2-40B4-BE49-F238E27FC236}">
                <a16:creationId xmlns:a16="http://schemas.microsoft.com/office/drawing/2014/main" id="{80A67493-FA19-010F-7618-F6C8AA6729EA}"/>
              </a:ext>
            </a:extLst>
          </p:cNvPr>
          <p:cNvSpPr>
            <a:spLocks noGrp="1"/>
          </p:cNvSpPr>
          <p:nvPr>
            <p:ph type="title"/>
          </p:nvPr>
        </p:nvSpPr>
        <p:spPr/>
        <p:txBody>
          <a:bodyPr/>
          <a:lstStyle/>
          <a:p>
            <a:r>
              <a:rPr lang="en-US" dirty="0"/>
              <a:t>Homelessness is Systemic</a:t>
            </a:r>
          </a:p>
        </p:txBody>
      </p:sp>
    </p:spTree>
    <p:extLst>
      <p:ext uri="{BB962C8B-B14F-4D97-AF65-F5344CB8AC3E}">
        <p14:creationId xmlns:p14="http://schemas.microsoft.com/office/powerpoint/2010/main" val="190806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C21B4C-A8B6-24D2-241A-85623E623515}"/>
              </a:ext>
            </a:extLst>
          </p:cNvPr>
          <p:cNvSpPr>
            <a:spLocks noGrp="1"/>
          </p:cNvSpPr>
          <p:nvPr>
            <p:ph idx="1"/>
          </p:nvPr>
        </p:nvSpPr>
        <p:spPr/>
        <p:txBody>
          <a:bodyPr/>
          <a:lstStyle/>
          <a:p>
            <a:r>
              <a:rPr lang="en-US" dirty="0"/>
              <a:t>Feel free to reach out to </a:t>
            </a:r>
            <a:r>
              <a:rPr lang="en-US" dirty="0">
                <a:hlinkClick r:id="rId2"/>
              </a:rPr>
              <a:t>mollie.machado@ct.gov</a:t>
            </a:r>
            <a:r>
              <a:rPr lang="en-US" dirty="0"/>
              <a:t> 860-941-9451</a:t>
            </a:r>
          </a:p>
        </p:txBody>
      </p:sp>
      <p:sp>
        <p:nvSpPr>
          <p:cNvPr id="3" name="Title 2">
            <a:extLst>
              <a:ext uri="{FF2B5EF4-FFF2-40B4-BE49-F238E27FC236}">
                <a16:creationId xmlns:a16="http://schemas.microsoft.com/office/drawing/2014/main" id="{C74A7D8F-35B5-5223-6AFD-D96A8B428CCB}"/>
              </a:ext>
            </a:extLst>
          </p:cNvPr>
          <p:cNvSpPr>
            <a:spLocks noGrp="1"/>
          </p:cNvSpPr>
          <p:nvPr>
            <p:ph type="title"/>
          </p:nvPr>
        </p:nvSpPr>
        <p:spPr/>
        <p:txBody>
          <a:bodyPr/>
          <a:lstStyle/>
          <a:p>
            <a:r>
              <a:rPr lang="en-US" dirty="0"/>
              <a:t>Questions?</a:t>
            </a:r>
          </a:p>
        </p:txBody>
      </p:sp>
      <p:pic>
        <p:nvPicPr>
          <p:cNvPr id="4" name="Picture 3" descr="A blue text on a black background&#10;&#10;Description automatically generated">
            <a:extLst>
              <a:ext uri="{FF2B5EF4-FFF2-40B4-BE49-F238E27FC236}">
                <a16:creationId xmlns:a16="http://schemas.microsoft.com/office/drawing/2014/main" id="{E01CA921-BE73-EA32-ED1D-C514625191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421874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2E6CD9-C8DF-5DB4-313B-C568AC413CB1}"/>
              </a:ext>
            </a:extLst>
          </p:cNvPr>
          <p:cNvSpPr>
            <a:spLocks noGrp="1"/>
          </p:cNvSpPr>
          <p:nvPr>
            <p:ph idx="1"/>
          </p:nvPr>
        </p:nvSpPr>
        <p:spPr/>
        <p:txBody>
          <a:bodyPr/>
          <a:lstStyle/>
          <a:p>
            <a:r>
              <a:rPr lang="en-US" dirty="0"/>
              <a:t>Lack of Affordable Housing</a:t>
            </a:r>
          </a:p>
          <a:p>
            <a:r>
              <a:rPr lang="en-US" dirty="0"/>
              <a:t>Lack of Prevention Supports</a:t>
            </a:r>
          </a:p>
          <a:p>
            <a:r>
              <a:rPr lang="en-US" dirty="0"/>
              <a:t>No social supports</a:t>
            </a:r>
          </a:p>
          <a:p>
            <a:r>
              <a:rPr lang="en-US" dirty="0"/>
              <a:t>Prolonged institutional stays (hospital, incarceration, residential treatment)</a:t>
            </a:r>
          </a:p>
          <a:p>
            <a:r>
              <a:rPr lang="en-US" dirty="0"/>
              <a:t>Limited Income</a:t>
            </a:r>
          </a:p>
        </p:txBody>
      </p:sp>
      <p:sp>
        <p:nvSpPr>
          <p:cNvPr id="3" name="Title 2">
            <a:extLst>
              <a:ext uri="{FF2B5EF4-FFF2-40B4-BE49-F238E27FC236}">
                <a16:creationId xmlns:a16="http://schemas.microsoft.com/office/drawing/2014/main" id="{53647717-AE5E-9505-CCF0-37D2E35E57A4}"/>
              </a:ext>
            </a:extLst>
          </p:cNvPr>
          <p:cNvSpPr>
            <a:spLocks noGrp="1"/>
          </p:cNvSpPr>
          <p:nvPr>
            <p:ph type="title"/>
          </p:nvPr>
        </p:nvSpPr>
        <p:spPr/>
        <p:txBody>
          <a:bodyPr/>
          <a:lstStyle/>
          <a:p>
            <a:r>
              <a:rPr lang="en-US" dirty="0"/>
              <a:t>Causes of Homelessness</a:t>
            </a:r>
          </a:p>
        </p:txBody>
      </p:sp>
      <p:pic>
        <p:nvPicPr>
          <p:cNvPr id="4" name="Picture 3" descr="A blue text on a black background&#10;&#10;Description automatically generated">
            <a:extLst>
              <a:ext uri="{FF2B5EF4-FFF2-40B4-BE49-F238E27FC236}">
                <a16:creationId xmlns:a16="http://schemas.microsoft.com/office/drawing/2014/main" id="{F65166EA-902A-3485-892E-70184036BE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338644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A33BE3-4AA5-2295-BC9C-2FD86C84B1BB}"/>
              </a:ext>
            </a:extLst>
          </p:cNvPr>
          <p:cNvSpPr>
            <a:spLocks noGrp="1"/>
          </p:cNvSpPr>
          <p:nvPr>
            <p:ph idx="1"/>
          </p:nvPr>
        </p:nvSpPr>
        <p:spPr/>
        <p:txBody>
          <a:bodyPr>
            <a:normAutofit fontScale="92500"/>
          </a:bodyPr>
          <a:lstStyle/>
          <a:p>
            <a:r>
              <a:rPr lang="en-US" dirty="0"/>
              <a:t>Our best data on housing insecurity statewide comes from 211, where housing calls are their most frequent inquiries.  </a:t>
            </a:r>
          </a:p>
          <a:p>
            <a:r>
              <a:rPr lang="en-US" dirty="0"/>
              <a:t>From July 1, 2023-June 30, 2024 211 received 539,190 requests for housing and shelter related calls.</a:t>
            </a:r>
          </a:p>
          <a:p>
            <a:r>
              <a:rPr lang="en-US" dirty="0"/>
              <a:t>Because most federal resources are reserved for folks experiencing homelessness, there are very limited resources for folks at-risk of homelessness.  HUD has very strict definitions of homelessness, and as the funder, our programs can only serve eligible populations.</a:t>
            </a:r>
          </a:p>
        </p:txBody>
      </p:sp>
      <p:sp>
        <p:nvSpPr>
          <p:cNvPr id="3" name="Title 2">
            <a:extLst>
              <a:ext uri="{FF2B5EF4-FFF2-40B4-BE49-F238E27FC236}">
                <a16:creationId xmlns:a16="http://schemas.microsoft.com/office/drawing/2014/main" id="{13B6B2DB-68C2-91A8-0E75-EFBDFC9C31DF}"/>
              </a:ext>
            </a:extLst>
          </p:cNvPr>
          <p:cNvSpPr>
            <a:spLocks noGrp="1"/>
          </p:cNvSpPr>
          <p:nvPr>
            <p:ph type="title"/>
          </p:nvPr>
        </p:nvSpPr>
        <p:spPr/>
        <p:txBody>
          <a:bodyPr>
            <a:normAutofit fontScale="90000"/>
          </a:bodyPr>
          <a:lstStyle/>
          <a:p>
            <a:r>
              <a:rPr lang="en-US" dirty="0"/>
              <a:t>How many people are housing insecure?</a:t>
            </a:r>
          </a:p>
        </p:txBody>
      </p:sp>
      <p:pic>
        <p:nvPicPr>
          <p:cNvPr id="4" name="Picture 3" descr="A blue text on a black background&#10;&#10;Description automatically generated">
            <a:extLst>
              <a:ext uri="{FF2B5EF4-FFF2-40B4-BE49-F238E27FC236}">
                <a16:creationId xmlns:a16="http://schemas.microsoft.com/office/drawing/2014/main" id="{0D3B12F8-CCFF-C23E-4250-BCF448C92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106271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4ED602-BE4D-C8B3-6B00-F41FFEDEF4C0}"/>
              </a:ext>
            </a:extLst>
          </p:cNvPr>
          <p:cNvSpPr>
            <a:spLocks noGrp="1"/>
          </p:cNvSpPr>
          <p:nvPr>
            <p:ph idx="1"/>
          </p:nvPr>
        </p:nvSpPr>
        <p:spPr/>
        <p:txBody>
          <a:bodyPr>
            <a:normAutofit fontScale="85000" lnSpcReduction="10000"/>
          </a:bodyPr>
          <a:lstStyle/>
          <a:p>
            <a:r>
              <a:rPr lang="en-US" b="1" dirty="0"/>
              <a:t>Literally Homeless*</a:t>
            </a:r>
          </a:p>
          <a:p>
            <a:pPr lvl="1"/>
            <a:r>
              <a:rPr lang="en-US" dirty="0"/>
              <a:t>Living in a shelter, place not meant for human habitation (unsheltered), hotel paid for by government or charity, or in an institution for 90 days or less, and was in one of the other settings the night before the institutional stay.</a:t>
            </a:r>
          </a:p>
          <a:p>
            <a:r>
              <a:rPr lang="en-US" sz="2000" dirty="0"/>
              <a:t>Imminent Risk of Homelessness</a:t>
            </a:r>
          </a:p>
          <a:p>
            <a:r>
              <a:rPr lang="en-US" sz="2000" dirty="0"/>
              <a:t>Homeless under other federal statutes</a:t>
            </a:r>
          </a:p>
          <a:p>
            <a:r>
              <a:rPr lang="en-US" b="1" dirty="0"/>
              <a:t>Fleeing or attempting to flee domestic violence*</a:t>
            </a:r>
          </a:p>
          <a:p>
            <a:endParaRPr lang="en-US" b="1" dirty="0"/>
          </a:p>
          <a:p>
            <a:pPr marL="0" indent="0">
              <a:buNone/>
            </a:pPr>
            <a:r>
              <a:rPr lang="en-US" dirty="0"/>
              <a:t>Most of the homeless service programs in CT can only serve folks who are literally homeless or fleeing DV, per funder regulations</a:t>
            </a:r>
          </a:p>
        </p:txBody>
      </p:sp>
      <p:sp>
        <p:nvSpPr>
          <p:cNvPr id="3" name="Title 2">
            <a:extLst>
              <a:ext uri="{FF2B5EF4-FFF2-40B4-BE49-F238E27FC236}">
                <a16:creationId xmlns:a16="http://schemas.microsoft.com/office/drawing/2014/main" id="{DE6232AD-F0D9-866C-70C4-FCA737BA02D2}"/>
              </a:ext>
            </a:extLst>
          </p:cNvPr>
          <p:cNvSpPr>
            <a:spLocks noGrp="1"/>
          </p:cNvSpPr>
          <p:nvPr>
            <p:ph type="title"/>
          </p:nvPr>
        </p:nvSpPr>
        <p:spPr/>
        <p:txBody>
          <a:bodyPr/>
          <a:lstStyle/>
          <a:p>
            <a:r>
              <a:rPr lang="en-US" dirty="0"/>
              <a:t>HUD Definition of Homelessness</a:t>
            </a:r>
          </a:p>
        </p:txBody>
      </p:sp>
      <p:pic>
        <p:nvPicPr>
          <p:cNvPr id="4" name="Picture 3" descr="A blue text on a black background&#10;&#10;Description automatically generated">
            <a:extLst>
              <a:ext uri="{FF2B5EF4-FFF2-40B4-BE49-F238E27FC236}">
                <a16:creationId xmlns:a16="http://schemas.microsoft.com/office/drawing/2014/main" id="{4607A5F6-C1A5-B190-9AEB-A4927C9E93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1261927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3DB6A0-99F8-7AF4-4A8D-3283F66C9A3C}"/>
              </a:ext>
            </a:extLst>
          </p:cNvPr>
          <p:cNvSpPr>
            <a:spLocks noGrp="1"/>
          </p:cNvSpPr>
          <p:nvPr>
            <p:ph idx="1"/>
          </p:nvPr>
        </p:nvSpPr>
        <p:spPr/>
        <p:txBody>
          <a:bodyPr>
            <a:normAutofit lnSpcReduction="10000"/>
          </a:bodyPr>
          <a:lstStyle/>
          <a:p>
            <a:r>
              <a:rPr lang="en-US" dirty="0"/>
              <a:t>There were 3,410 people experiencing literal homelessness on the night of the count this January.</a:t>
            </a:r>
          </a:p>
          <a:p>
            <a:r>
              <a:rPr lang="en-US" dirty="0"/>
              <a:t>That is a 13% increase from the prior year count of 3,015 people.  </a:t>
            </a:r>
          </a:p>
          <a:p>
            <a:r>
              <a:rPr lang="en-US" dirty="0"/>
              <a:t>This includes families with children, individuals, folks staying in shelters, and folks who are staying in places not meant for human habitation.</a:t>
            </a:r>
          </a:p>
          <a:p>
            <a:r>
              <a:rPr lang="en-US" dirty="0"/>
              <a:t>For more info, see </a:t>
            </a:r>
            <a:r>
              <a:rPr lang="en-US" dirty="0">
                <a:hlinkClick r:id="rId2"/>
              </a:rPr>
              <a:t>PIT-2024-Nutmeg-Final-Report_2024.07.30.pdf (ctbos.org)</a:t>
            </a:r>
            <a:endParaRPr lang="en-US" dirty="0"/>
          </a:p>
        </p:txBody>
      </p:sp>
      <p:sp>
        <p:nvSpPr>
          <p:cNvPr id="3" name="Title 2">
            <a:extLst>
              <a:ext uri="{FF2B5EF4-FFF2-40B4-BE49-F238E27FC236}">
                <a16:creationId xmlns:a16="http://schemas.microsoft.com/office/drawing/2014/main" id="{1DE9FC36-24EA-C17C-0F45-0763ECFEC22C}"/>
              </a:ext>
            </a:extLst>
          </p:cNvPr>
          <p:cNvSpPr>
            <a:spLocks noGrp="1"/>
          </p:cNvSpPr>
          <p:nvPr>
            <p:ph type="title"/>
          </p:nvPr>
        </p:nvSpPr>
        <p:spPr/>
        <p:txBody>
          <a:bodyPr>
            <a:normAutofit fontScale="90000"/>
          </a:bodyPr>
          <a:lstStyle/>
          <a:p>
            <a:r>
              <a:rPr lang="en-US" dirty="0"/>
              <a:t>Connecticut’s Point In Time Count of People Experiencing Homelessness</a:t>
            </a:r>
          </a:p>
        </p:txBody>
      </p:sp>
      <p:pic>
        <p:nvPicPr>
          <p:cNvPr id="4" name="Picture 3" descr="A blue text on a black background&#10;&#10;Description automatically generated">
            <a:extLst>
              <a:ext uri="{FF2B5EF4-FFF2-40B4-BE49-F238E27FC236}">
                <a16:creationId xmlns:a16="http://schemas.microsoft.com/office/drawing/2014/main" id="{A1482F70-81B6-A02B-A4F4-63E482879C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327452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Map</a:t>
            </a:r>
          </a:p>
        </p:txBody>
      </p:sp>
      <p:pic>
        <p:nvPicPr>
          <p:cNvPr id="3" name="Picture 2">
            <a:extLst>
              <a:ext uri="{FF2B5EF4-FFF2-40B4-BE49-F238E27FC236}">
                <a16:creationId xmlns:a16="http://schemas.microsoft.com/office/drawing/2014/main" id="{93F3F45E-32C7-46A4-BD16-A561446279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658" y="2480641"/>
            <a:ext cx="6989063" cy="4377359"/>
          </a:xfrm>
          <a:prstGeom prst="rect">
            <a:avLst/>
          </a:prstGeom>
        </p:spPr>
      </p:pic>
    </p:spTree>
    <p:extLst>
      <p:ext uri="{BB962C8B-B14F-4D97-AF65-F5344CB8AC3E}">
        <p14:creationId xmlns:p14="http://schemas.microsoft.com/office/powerpoint/2010/main" val="355891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 name="Rounded Rectangle 118">
            <a:extLst>
              <a:ext uri="{FF2B5EF4-FFF2-40B4-BE49-F238E27FC236}">
                <a16:creationId xmlns:a16="http://schemas.microsoft.com/office/drawing/2014/main" id="{39BE7CBF-E4F5-C2E2-0F08-C6080E2F5621}"/>
              </a:ext>
            </a:extLst>
          </p:cNvPr>
          <p:cNvSpPr/>
          <p:nvPr/>
        </p:nvSpPr>
        <p:spPr>
          <a:xfrm>
            <a:off x="6534969" y="2281158"/>
            <a:ext cx="2491044" cy="3007982"/>
          </a:xfrm>
          <a:custGeom>
            <a:avLst/>
            <a:gdLst>
              <a:gd name="connsiteX0" fmla="*/ 0 w 2491044"/>
              <a:gd name="connsiteY0" fmla="*/ 76973 h 3007982"/>
              <a:gd name="connsiteX1" fmla="*/ 76973 w 2491044"/>
              <a:gd name="connsiteY1" fmla="*/ 0 h 3007982"/>
              <a:gd name="connsiteX2" fmla="*/ 707989 w 2491044"/>
              <a:gd name="connsiteY2" fmla="*/ 0 h 3007982"/>
              <a:gd name="connsiteX3" fmla="*/ 1268893 w 2491044"/>
              <a:gd name="connsiteY3" fmla="*/ 0 h 3007982"/>
              <a:gd name="connsiteX4" fmla="*/ 1806426 w 2491044"/>
              <a:gd name="connsiteY4" fmla="*/ 0 h 3007982"/>
              <a:gd name="connsiteX5" fmla="*/ 2414071 w 2491044"/>
              <a:gd name="connsiteY5" fmla="*/ 0 h 3007982"/>
              <a:gd name="connsiteX6" fmla="*/ 2491044 w 2491044"/>
              <a:gd name="connsiteY6" fmla="*/ 76973 h 3007982"/>
              <a:gd name="connsiteX7" fmla="*/ 2491044 w 2491044"/>
              <a:gd name="connsiteY7" fmla="*/ 647780 h 3007982"/>
              <a:gd name="connsiteX8" fmla="*/ 2491044 w 2491044"/>
              <a:gd name="connsiteY8" fmla="*/ 1275668 h 3007982"/>
              <a:gd name="connsiteX9" fmla="*/ 2491044 w 2491044"/>
              <a:gd name="connsiteY9" fmla="*/ 1760854 h 3007982"/>
              <a:gd name="connsiteX10" fmla="*/ 2491044 w 2491044"/>
              <a:gd name="connsiteY10" fmla="*/ 2331661 h 3007982"/>
              <a:gd name="connsiteX11" fmla="*/ 2491044 w 2491044"/>
              <a:gd name="connsiteY11" fmla="*/ 2931009 h 3007982"/>
              <a:gd name="connsiteX12" fmla="*/ 2414071 w 2491044"/>
              <a:gd name="connsiteY12" fmla="*/ 3007982 h 3007982"/>
              <a:gd name="connsiteX13" fmla="*/ 1829797 w 2491044"/>
              <a:gd name="connsiteY13" fmla="*/ 3007982 h 3007982"/>
              <a:gd name="connsiteX14" fmla="*/ 1292264 w 2491044"/>
              <a:gd name="connsiteY14" fmla="*/ 3007982 h 3007982"/>
              <a:gd name="connsiteX15" fmla="*/ 707989 w 2491044"/>
              <a:gd name="connsiteY15" fmla="*/ 3007982 h 3007982"/>
              <a:gd name="connsiteX16" fmla="*/ 76973 w 2491044"/>
              <a:gd name="connsiteY16" fmla="*/ 3007982 h 3007982"/>
              <a:gd name="connsiteX17" fmla="*/ 0 w 2491044"/>
              <a:gd name="connsiteY17" fmla="*/ 2931009 h 3007982"/>
              <a:gd name="connsiteX18" fmla="*/ 0 w 2491044"/>
              <a:gd name="connsiteY18" fmla="*/ 2445823 h 3007982"/>
              <a:gd name="connsiteX19" fmla="*/ 0 w 2491044"/>
              <a:gd name="connsiteY19" fmla="*/ 1817935 h 3007982"/>
              <a:gd name="connsiteX20" fmla="*/ 0 w 2491044"/>
              <a:gd name="connsiteY20" fmla="*/ 1247128 h 3007982"/>
              <a:gd name="connsiteX21" fmla="*/ 0 w 2491044"/>
              <a:gd name="connsiteY21" fmla="*/ 733401 h 3007982"/>
              <a:gd name="connsiteX22" fmla="*/ 0 w 2491044"/>
              <a:gd name="connsiteY22" fmla="*/ 76973 h 300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91044" h="3007982" extrusionOk="0">
                <a:moveTo>
                  <a:pt x="0" y="76973"/>
                </a:moveTo>
                <a:cubicBezTo>
                  <a:pt x="-3454" y="32332"/>
                  <a:pt x="28686" y="2168"/>
                  <a:pt x="76973" y="0"/>
                </a:cubicBezTo>
                <a:cubicBezTo>
                  <a:pt x="334946" y="3332"/>
                  <a:pt x="424194" y="-15771"/>
                  <a:pt x="707989" y="0"/>
                </a:cubicBezTo>
                <a:cubicBezTo>
                  <a:pt x="991784" y="15771"/>
                  <a:pt x="1057227" y="-2127"/>
                  <a:pt x="1268893" y="0"/>
                </a:cubicBezTo>
                <a:cubicBezTo>
                  <a:pt x="1480559" y="2127"/>
                  <a:pt x="1584253" y="-8100"/>
                  <a:pt x="1806426" y="0"/>
                </a:cubicBezTo>
                <a:cubicBezTo>
                  <a:pt x="2028599" y="8100"/>
                  <a:pt x="2129801" y="-26847"/>
                  <a:pt x="2414071" y="0"/>
                </a:cubicBezTo>
                <a:cubicBezTo>
                  <a:pt x="2457363" y="-1608"/>
                  <a:pt x="2483828" y="33357"/>
                  <a:pt x="2491044" y="76973"/>
                </a:cubicBezTo>
                <a:cubicBezTo>
                  <a:pt x="2486174" y="241582"/>
                  <a:pt x="2501013" y="480855"/>
                  <a:pt x="2491044" y="647780"/>
                </a:cubicBezTo>
                <a:cubicBezTo>
                  <a:pt x="2481075" y="814705"/>
                  <a:pt x="2473399" y="1114399"/>
                  <a:pt x="2491044" y="1275668"/>
                </a:cubicBezTo>
                <a:cubicBezTo>
                  <a:pt x="2508689" y="1436937"/>
                  <a:pt x="2474949" y="1637015"/>
                  <a:pt x="2491044" y="1760854"/>
                </a:cubicBezTo>
                <a:cubicBezTo>
                  <a:pt x="2507139" y="1884693"/>
                  <a:pt x="2465234" y="2050491"/>
                  <a:pt x="2491044" y="2331661"/>
                </a:cubicBezTo>
                <a:cubicBezTo>
                  <a:pt x="2516854" y="2612831"/>
                  <a:pt x="2481825" y="2802165"/>
                  <a:pt x="2491044" y="2931009"/>
                </a:cubicBezTo>
                <a:cubicBezTo>
                  <a:pt x="2492685" y="2971898"/>
                  <a:pt x="2464148" y="3003103"/>
                  <a:pt x="2414071" y="3007982"/>
                </a:cubicBezTo>
                <a:cubicBezTo>
                  <a:pt x="2242975" y="3015410"/>
                  <a:pt x="1949469" y="3028165"/>
                  <a:pt x="1829797" y="3007982"/>
                </a:cubicBezTo>
                <a:cubicBezTo>
                  <a:pt x="1710125" y="2987799"/>
                  <a:pt x="1417364" y="3028333"/>
                  <a:pt x="1292264" y="3007982"/>
                </a:cubicBezTo>
                <a:cubicBezTo>
                  <a:pt x="1167164" y="2987631"/>
                  <a:pt x="967306" y="2993253"/>
                  <a:pt x="707989" y="3007982"/>
                </a:cubicBezTo>
                <a:cubicBezTo>
                  <a:pt x="448672" y="3022711"/>
                  <a:pt x="296883" y="3029595"/>
                  <a:pt x="76973" y="3007982"/>
                </a:cubicBezTo>
                <a:cubicBezTo>
                  <a:pt x="32487" y="3002042"/>
                  <a:pt x="9675" y="2971554"/>
                  <a:pt x="0" y="2931009"/>
                </a:cubicBezTo>
                <a:cubicBezTo>
                  <a:pt x="8629" y="2756902"/>
                  <a:pt x="-21606" y="2651018"/>
                  <a:pt x="0" y="2445823"/>
                </a:cubicBezTo>
                <a:cubicBezTo>
                  <a:pt x="21606" y="2240628"/>
                  <a:pt x="-6810" y="2105871"/>
                  <a:pt x="0" y="1817935"/>
                </a:cubicBezTo>
                <a:cubicBezTo>
                  <a:pt x="6810" y="1529999"/>
                  <a:pt x="-27397" y="1412922"/>
                  <a:pt x="0" y="1247128"/>
                </a:cubicBezTo>
                <a:cubicBezTo>
                  <a:pt x="27397" y="1081334"/>
                  <a:pt x="-9179" y="908558"/>
                  <a:pt x="0" y="733401"/>
                </a:cubicBezTo>
                <a:cubicBezTo>
                  <a:pt x="9179" y="558244"/>
                  <a:pt x="21978" y="313880"/>
                  <a:pt x="0" y="76973"/>
                </a:cubicBezTo>
                <a:close/>
              </a:path>
            </a:pathLst>
          </a:custGeom>
          <a:noFill/>
          <a:ln w="31750" cap="flat" cmpd="sng" algn="ctr">
            <a:solidFill>
              <a:srgbClr val="7030A0"/>
            </a:solidFill>
            <a:prstDash val="solid"/>
            <a:miter lim="800000"/>
            <a:extLst>
              <a:ext uri="{C807C97D-BFC1-408E-A445-0C87EB9F89A2}">
                <ask:lineSketchStyleProps xmlns:ask="http://schemas.microsoft.com/office/drawing/2018/sketchyshapes" sd="1219033472">
                  <a:prstGeom prst="roundRect">
                    <a:avLst>
                      <a:gd name="adj" fmla="val 3090"/>
                    </a:avLst>
                  </a:prstGeom>
                  <ask:type>
                    <ask:lineSketchFreehand/>
                  </ask:type>
                </ask:lineSketchStyleProps>
              </a:ext>
            </a:extLst>
          </a:ln>
          <a:effectLst/>
        </p:spPr>
        <p:txBody>
          <a:bodyPr rtlCol="0" anchor="ctr"/>
          <a:lstStyle/>
          <a:p>
            <a:pPr algn="ctr" defTabSz="685800">
              <a:defRPr/>
            </a:pPr>
            <a:endParaRPr lang="en-US" sz="825" b="1" kern="0" dirty="0">
              <a:solidFill>
                <a:prstClr val="white"/>
              </a:solidFill>
              <a:latin typeface="Arial Narrow" panose="020B0606020202030204" pitchFamily="34" charset="0"/>
            </a:endParaRPr>
          </a:p>
        </p:txBody>
      </p:sp>
      <p:sp>
        <p:nvSpPr>
          <p:cNvPr id="65" name="Rounded Rectangle 10">
            <a:extLst>
              <a:ext uri="{FF2B5EF4-FFF2-40B4-BE49-F238E27FC236}">
                <a16:creationId xmlns:a16="http://schemas.microsoft.com/office/drawing/2014/main" id="{52454E9C-8727-6002-E0F6-3563C3E825DC}"/>
              </a:ext>
            </a:extLst>
          </p:cNvPr>
          <p:cNvSpPr/>
          <p:nvPr/>
        </p:nvSpPr>
        <p:spPr>
          <a:xfrm>
            <a:off x="4716640" y="3531925"/>
            <a:ext cx="976239" cy="778469"/>
          </a:xfrm>
          <a:prstGeom prst="roundRect">
            <a:avLst>
              <a:gd name="adj" fmla="val 7570"/>
            </a:avLst>
          </a:prstGeom>
          <a:solidFill>
            <a:schemeClr val="accent2"/>
          </a:solidFill>
          <a:ln w="28575" cap="flat" cmpd="sng" algn="ctr">
            <a:solidFill>
              <a:schemeClr val="accent2">
                <a:lumMod val="75000"/>
                <a:alpha val="40000"/>
              </a:scheme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Street Outreach</a:t>
            </a:r>
          </a:p>
        </p:txBody>
      </p:sp>
      <p:sp>
        <p:nvSpPr>
          <p:cNvPr id="4" name="Title 1">
            <a:extLst>
              <a:ext uri="{FF2B5EF4-FFF2-40B4-BE49-F238E27FC236}">
                <a16:creationId xmlns:a16="http://schemas.microsoft.com/office/drawing/2014/main" id="{437304B3-7A2C-7B0D-2C45-EDEACCEC6137}"/>
              </a:ext>
            </a:extLst>
          </p:cNvPr>
          <p:cNvSpPr txBox="1">
            <a:spLocks/>
          </p:cNvSpPr>
          <p:nvPr/>
        </p:nvSpPr>
        <p:spPr>
          <a:xfrm>
            <a:off x="7215" y="813479"/>
            <a:ext cx="8336445" cy="586128"/>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Tw Cen MT" panose="020B0602020104020603" pitchFamily="34" charset="0"/>
                <a:ea typeface="+mj-ea"/>
                <a:cs typeface="+mj-cs"/>
              </a:defRPr>
            </a:lvl1pPr>
          </a:lstStyle>
          <a:p>
            <a:pPr defTabSz="685800">
              <a:defRPr/>
            </a:pPr>
            <a:r>
              <a:rPr lang="en-US" sz="3300" dirty="0">
                <a:solidFill>
                  <a:sysClr val="windowText" lastClr="000000"/>
                </a:solidFill>
              </a:rPr>
              <a:t>CAN System Overview 2023</a:t>
            </a:r>
          </a:p>
        </p:txBody>
      </p:sp>
      <p:sp>
        <p:nvSpPr>
          <p:cNvPr id="5" name="TextBox 4">
            <a:extLst>
              <a:ext uri="{FF2B5EF4-FFF2-40B4-BE49-F238E27FC236}">
                <a16:creationId xmlns:a16="http://schemas.microsoft.com/office/drawing/2014/main" id="{BA6145FA-DF81-98D1-E4F0-801DD592A1C3}"/>
              </a:ext>
            </a:extLst>
          </p:cNvPr>
          <p:cNvSpPr txBox="1"/>
          <p:nvPr/>
        </p:nvSpPr>
        <p:spPr>
          <a:xfrm>
            <a:off x="7215" y="1275158"/>
            <a:ext cx="7964288" cy="323165"/>
          </a:xfrm>
          <a:prstGeom prst="rect">
            <a:avLst/>
          </a:prstGeom>
          <a:noFill/>
        </p:spPr>
        <p:txBody>
          <a:bodyPr wrap="square" rtlCol="0">
            <a:spAutoFit/>
          </a:bodyPr>
          <a:lstStyle/>
          <a:p>
            <a:pPr defTabSz="685800">
              <a:tabLst>
                <a:tab pos="0" algn="l"/>
              </a:tabLst>
            </a:pPr>
            <a:r>
              <a:rPr lang="en-US" sz="1500" dirty="0">
                <a:solidFill>
                  <a:prstClr val="black"/>
                </a:solidFill>
                <a:latin typeface="Arial" panose="020B0604020202020204" pitchFamily="34" charset="0"/>
                <a:cs typeface="Arial" panose="020B0604020202020204" pitchFamily="34" charset="0"/>
              </a:rPr>
              <a:t>A high-level diagram of the coordinated access process from points of entry to points of exit</a:t>
            </a:r>
          </a:p>
        </p:txBody>
      </p:sp>
      <p:sp>
        <p:nvSpPr>
          <p:cNvPr id="6" name="TextBox 5">
            <a:extLst>
              <a:ext uri="{FF2B5EF4-FFF2-40B4-BE49-F238E27FC236}">
                <a16:creationId xmlns:a16="http://schemas.microsoft.com/office/drawing/2014/main" id="{9B6F7360-01CD-BA4B-FC34-F286E10D0CA3}"/>
              </a:ext>
            </a:extLst>
          </p:cNvPr>
          <p:cNvSpPr txBox="1"/>
          <p:nvPr/>
        </p:nvSpPr>
        <p:spPr>
          <a:xfrm>
            <a:off x="110613" y="3819488"/>
            <a:ext cx="934226" cy="415498"/>
          </a:xfrm>
          <a:prstGeom prst="rect">
            <a:avLst/>
          </a:prstGeom>
          <a:noFill/>
        </p:spPr>
        <p:txBody>
          <a:bodyPr wrap="square" rtlCol="0">
            <a:spAutoFit/>
          </a:bodyPr>
          <a:lstStyle/>
          <a:p>
            <a:pPr algn="ctr" defTabSz="685800"/>
            <a:r>
              <a:rPr lang="en-US" sz="1050" b="1" i="1" dirty="0">
                <a:solidFill>
                  <a:prstClr val="black"/>
                </a:solidFill>
                <a:latin typeface="Arial Narrow" panose="020B0606020202030204" pitchFamily="34" charset="0"/>
                <a:cs typeface="Arial" panose="020B0604020202020204" pitchFamily="34" charset="0"/>
              </a:rPr>
              <a:t>At risk of homelessness</a:t>
            </a:r>
          </a:p>
        </p:txBody>
      </p:sp>
      <p:sp>
        <p:nvSpPr>
          <p:cNvPr id="7" name="Rounded Rectangle 118">
            <a:extLst>
              <a:ext uri="{FF2B5EF4-FFF2-40B4-BE49-F238E27FC236}">
                <a16:creationId xmlns:a16="http://schemas.microsoft.com/office/drawing/2014/main" id="{AF82248D-3236-8113-D3D5-5ED5C868C533}"/>
              </a:ext>
            </a:extLst>
          </p:cNvPr>
          <p:cNvSpPr/>
          <p:nvPr/>
        </p:nvSpPr>
        <p:spPr>
          <a:xfrm>
            <a:off x="107863" y="3671125"/>
            <a:ext cx="922229" cy="727758"/>
          </a:xfrm>
          <a:prstGeom prst="roundRect">
            <a:avLst>
              <a:gd name="adj" fmla="val 10112"/>
            </a:avLst>
          </a:prstGeom>
          <a:noFill/>
          <a:ln w="31750" cap="flat" cmpd="sng" algn="ctr">
            <a:solidFill>
              <a:srgbClr val="70AD47">
                <a:lumMod val="50000"/>
              </a:srgbClr>
            </a:solidFill>
            <a:prstDash val="solid"/>
            <a:miter lim="800000"/>
          </a:ln>
          <a:effectLst/>
        </p:spPr>
        <p:txBody>
          <a:bodyPr rtlCol="0" anchor="ctr"/>
          <a:lstStyle/>
          <a:p>
            <a:pPr algn="ctr" defTabSz="685800">
              <a:defRPr/>
            </a:pPr>
            <a:endParaRPr lang="en-US" sz="825" b="1" kern="0" dirty="0">
              <a:solidFill>
                <a:prstClr val="white"/>
              </a:solidFill>
              <a:latin typeface="Arial Narrow" panose="020B0606020202030204" pitchFamily="34" charset="0"/>
            </a:endParaRPr>
          </a:p>
        </p:txBody>
      </p:sp>
      <p:grpSp>
        <p:nvGrpSpPr>
          <p:cNvPr id="83" name="Group 82">
            <a:extLst>
              <a:ext uri="{FF2B5EF4-FFF2-40B4-BE49-F238E27FC236}">
                <a16:creationId xmlns:a16="http://schemas.microsoft.com/office/drawing/2014/main" id="{A887C64E-FFAC-104F-B6F7-E18FA0590A44}"/>
              </a:ext>
            </a:extLst>
          </p:cNvPr>
          <p:cNvGrpSpPr/>
          <p:nvPr/>
        </p:nvGrpSpPr>
        <p:grpSpPr>
          <a:xfrm>
            <a:off x="310914" y="3025958"/>
            <a:ext cx="365651" cy="709454"/>
            <a:chOff x="316227" y="2871944"/>
            <a:chExt cx="487534" cy="945938"/>
          </a:xfrm>
        </p:grpSpPr>
        <p:pic>
          <p:nvPicPr>
            <p:cNvPr id="8" name="Picture 7">
              <a:extLst>
                <a:ext uri="{FF2B5EF4-FFF2-40B4-BE49-F238E27FC236}">
                  <a16:creationId xmlns:a16="http://schemas.microsoft.com/office/drawing/2014/main" id="{67F29834-BF52-D81D-ACB4-D6BBB5BBD27F}"/>
                </a:ext>
              </a:extLst>
            </p:cNvPr>
            <p:cNvPicPr>
              <a:picLocks noChangeAspect="1"/>
            </p:cNvPicPr>
            <p:nvPr/>
          </p:nvPicPr>
          <p:blipFill rotWithShape="1">
            <a:blip r:embed="rId3"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r="50638" b="2282"/>
            <a:stretch/>
          </p:blipFill>
          <p:spPr>
            <a:xfrm>
              <a:off x="343496" y="2871944"/>
              <a:ext cx="412999" cy="567943"/>
            </a:xfrm>
            <a:prstGeom prst="rect">
              <a:avLst/>
            </a:prstGeom>
          </p:spPr>
        </p:pic>
        <p:sp>
          <p:nvSpPr>
            <p:cNvPr id="11" name="TextBox 10">
              <a:extLst>
                <a:ext uri="{FF2B5EF4-FFF2-40B4-BE49-F238E27FC236}">
                  <a16:creationId xmlns:a16="http://schemas.microsoft.com/office/drawing/2014/main" id="{65C6D52E-DBD0-E00A-171F-24A74AC51541}"/>
                </a:ext>
              </a:extLst>
            </p:cNvPr>
            <p:cNvSpPr txBox="1"/>
            <p:nvPr/>
          </p:nvSpPr>
          <p:spPr>
            <a:xfrm>
              <a:off x="316227" y="3386995"/>
              <a:ext cx="487534" cy="430887"/>
            </a:xfrm>
            <a:prstGeom prst="rect">
              <a:avLst/>
            </a:prstGeom>
            <a:noFill/>
          </p:spPr>
          <p:txBody>
            <a:bodyPr wrap="square" rtlCol="0">
              <a:spAutoFit/>
            </a:bodyPr>
            <a:lstStyle/>
            <a:p>
              <a:pPr algn="ctr" defTabSz="685800"/>
              <a:r>
                <a:rPr lang="en-US" sz="750" i="1" dirty="0">
                  <a:solidFill>
                    <a:prstClr val="black"/>
                  </a:solidFill>
                  <a:latin typeface="Arial Narrow" panose="020B0606020202030204" pitchFamily="34" charset="0"/>
                  <a:cs typeface="Arial" panose="020B0604020202020204" pitchFamily="34" charset="0"/>
                </a:rPr>
                <a:t>youth</a:t>
              </a:r>
            </a:p>
          </p:txBody>
        </p:sp>
      </p:grpSp>
      <p:grpSp>
        <p:nvGrpSpPr>
          <p:cNvPr id="85" name="Group 84">
            <a:extLst>
              <a:ext uri="{FF2B5EF4-FFF2-40B4-BE49-F238E27FC236}">
                <a16:creationId xmlns:a16="http://schemas.microsoft.com/office/drawing/2014/main" id="{3705DB9C-AFE9-C204-AF6F-6723573171CC}"/>
              </a:ext>
            </a:extLst>
          </p:cNvPr>
          <p:cNvGrpSpPr/>
          <p:nvPr/>
        </p:nvGrpSpPr>
        <p:grpSpPr>
          <a:xfrm>
            <a:off x="1422825" y="2932828"/>
            <a:ext cx="505289" cy="793244"/>
            <a:chOff x="1700452" y="2747772"/>
            <a:chExt cx="673719" cy="1057658"/>
          </a:xfrm>
        </p:grpSpPr>
        <p:pic>
          <p:nvPicPr>
            <p:cNvPr id="10" name="Picture 2" descr="Outline, People, Man, Silhouette, Person, Human, Body - Transparent Human  Silhouette Png Transparent PNG - 320x640 - Free Download on NicePNG">
              <a:extLst>
                <a:ext uri="{FF2B5EF4-FFF2-40B4-BE49-F238E27FC236}">
                  <a16:creationId xmlns:a16="http://schemas.microsoft.com/office/drawing/2014/main" id="{D4AED652-053B-DDF9-7F9E-485F3D55E6AA}"/>
                </a:ext>
              </a:extLst>
            </p:cNvPr>
            <p:cNvPicPr>
              <a:picLocks noChangeAspect="1" noChangeArrowheads="1"/>
            </p:cNvPicPr>
            <p:nvPr/>
          </p:nvPicPr>
          <p:blipFill rotWithShape="1">
            <a:blip r:embed="rId4" cstate="print">
              <a:clrChange>
                <a:clrFrom>
                  <a:srgbClr val="F6F6F6"/>
                </a:clrFrom>
                <a:clrTo>
                  <a:srgbClr val="F6F6F6">
                    <a:alpha val="0"/>
                  </a:srgbClr>
                </a:clrTo>
              </a:clrChange>
              <a:duotone>
                <a:schemeClr val="accent2">
                  <a:shade val="45000"/>
                  <a:satMod val="135000"/>
                </a:schemeClr>
                <a:prstClr val="white"/>
              </a:duotone>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rcRect l="34505" t="3714" r="34449" b="4222"/>
            <a:stretch/>
          </p:blipFill>
          <p:spPr bwMode="auto">
            <a:xfrm flipH="1">
              <a:off x="1903650" y="2747772"/>
              <a:ext cx="277589" cy="67577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641CEAB0-9F37-F87F-4EA9-4B21D758AD66}"/>
                </a:ext>
              </a:extLst>
            </p:cNvPr>
            <p:cNvSpPr txBox="1"/>
            <p:nvPr/>
          </p:nvSpPr>
          <p:spPr>
            <a:xfrm>
              <a:off x="1700452" y="3374543"/>
              <a:ext cx="673719" cy="430887"/>
            </a:xfrm>
            <a:prstGeom prst="rect">
              <a:avLst/>
            </a:prstGeom>
            <a:noFill/>
          </p:spPr>
          <p:txBody>
            <a:bodyPr wrap="square" rtlCol="0">
              <a:spAutoFit/>
            </a:bodyPr>
            <a:lstStyle/>
            <a:p>
              <a:pPr algn="ctr" defTabSz="685800"/>
              <a:r>
                <a:rPr lang="en-US" sz="750" i="1" dirty="0">
                  <a:solidFill>
                    <a:prstClr val="black"/>
                  </a:solidFill>
                  <a:latin typeface="Arial Narrow" panose="020B0606020202030204" pitchFamily="34" charset="0"/>
                  <a:cs typeface="Arial" panose="020B0604020202020204" pitchFamily="34" charset="0"/>
                </a:rPr>
                <a:t>individuals</a:t>
              </a:r>
            </a:p>
          </p:txBody>
        </p:sp>
      </p:grpSp>
      <p:grpSp>
        <p:nvGrpSpPr>
          <p:cNvPr id="84" name="Group 83">
            <a:extLst>
              <a:ext uri="{FF2B5EF4-FFF2-40B4-BE49-F238E27FC236}">
                <a16:creationId xmlns:a16="http://schemas.microsoft.com/office/drawing/2014/main" id="{CF2BD13B-17CD-2AA8-EB42-413E7E757FDA}"/>
              </a:ext>
            </a:extLst>
          </p:cNvPr>
          <p:cNvGrpSpPr/>
          <p:nvPr/>
        </p:nvGrpSpPr>
        <p:grpSpPr>
          <a:xfrm>
            <a:off x="804551" y="2942587"/>
            <a:ext cx="578039" cy="668070"/>
            <a:chOff x="876087" y="2760783"/>
            <a:chExt cx="770719" cy="890759"/>
          </a:xfrm>
        </p:grpSpPr>
        <p:pic>
          <p:nvPicPr>
            <p:cNvPr id="9" name="Picture 8">
              <a:extLst>
                <a:ext uri="{FF2B5EF4-FFF2-40B4-BE49-F238E27FC236}">
                  <a16:creationId xmlns:a16="http://schemas.microsoft.com/office/drawing/2014/main" id="{FBAA2A04-6D88-E00D-712D-D019B2D0813C}"/>
                </a:ext>
              </a:extLst>
            </p:cNvPr>
            <p:cNvPicPr>
              <a:picLocks noChangeAspect="1"/>
            </p:cNvPicPr>
            <p:nvPr/>
          </p:nvPicPr>
          <p:blipFill rotWithShape="1">
            <a:blip r:embed="rId6" cstate="print">
              <a:duotone>
                <a:schemeClr val="accent4">
                  <a:shade val="45000"/>
                  <a:satMod val="135000"/>
                </a:schemeClr>
                <a:prstClr val="white"/>
              </a:duotone>
              <a:extLst>
                <a:ext uri="{28A0092B-C50C-407E-A947-70E740481C1C}">
                  <a14:useLocalDpi xmlns:a14="http://schemas.microsoft.com/office/drawing/2010/main" val="0"/>
                </a:ext>
              </a:extLst>
            </a:blip>
            <a:srcRect r="20546"/>
            <a:stretch/>
          </p:blipFill>
          <p:spPr>
            <a:xfrm flipH="1">
              <a:off x="876087" y="2760783"/>
              <a:ext cx="770719" cy="664676"/>
            </a:xfrm>
            <a:prstGeom prst="rect">
              <a:avLst/>
            </a:prstGeom>
          </p:spPr>
        </p:pic>
        <p:sp>
          <p:nvSpPr>
            <p:cNvPr id="13" name="TextBox 12">
              <a:extLst>
                <a:ext uri="{FF2B5EF4-FFF2-40B4-BE49-F238E27FC236}">
                  <a16:creationId xmlns:a16="http://schemas.microsoft.com/office/drawing/2014/main" id="{00C5BE06-E352-CD42-49F2-CF6D076C6E62}"/>
                </a:ext>
              </a:extLst>
            </p:cNvPr>
            <p:cNvSpPr txBox="1"/>
            <p:nvPr/>
          </p:nvSpPr>
          <p:spPr>
            <a:xfrm>
              <a:off x="936132" y="3374543"/>
              <a:ext cx="673719" cy="276999"/>
            </a:xfrm>
            <a:prstGeom prst="rect">
              <a:avLst/>
            </a:prstGeom>
            <a:noFill/>
          </p:spPr>
          <p:txBody>
            <a:bodyPr wrap="square" rtlCol="0">
              <a:spAutoFit/>
            </a:bodyPr>
            <a:lstStyle/>
            <a:p>
              <a:pPr algn="ctr" defTabSz="685800"/>
              <a:r>
                <a:rPr lang="en-US" sz="750" i="1" dirty="0">
                  <a:solidFill>
                    <a:prstClr val="black"/>
                  </a:solidFill>
                  <a:latin typeface="Arial Narrow" panose="020B0606020202030204" pitchFamily="34" charset="0"/>
                  <a:cs typeface="Arial" panose="020B0604020202020204" pitchFamily="34" charset="0"/>
                </a:rPr>
                <a:t>families</a:t>
              </a:r>
            </a:p>
          </p:txBody>
        </p:sp>
      </p:grpSp>
      <p:sp>
        <p:nvSpPr>
          <p:cNvPr id="16" name="Rounded Rectangle 118">
            <a:extLst>
              <a:ext uri="{FF2B5EF4-FFF2-40B4-BE49-F238E27FC236}">
                <a16:creationId xmlns:a16="http://schemas.microsoft.com/office/drawing/2014/main" id="{F45FE16F-4008-1F88-17A8-4151092E1513}"/>
              </a:ext>
            </a:extLst>
          </p:cNvPr>
          <p:cNvSpPr/>
          <p:nvPr/>
        </p:nvSpPr>
        <p:spPr>
          <a:xfrm>
            <a:off x="117988" y="4468817"/>
            <a:ext cx="922229" cy="727758"/>
          </a:xfrm>
          <a:prstGeom prst="roundRect">
            <a:avLst>
              <a:gd name="adj" fmla="val 10111"/>
            </a:avLst>
          </a:prstGeom>
          <a:noFill/>
          <a:ln w="31750" cap="flat" cmpd="sng" algn="ctr">
            <a:solidFill>
              <a:srgbClr val="70AD47">
                <a:lumMod val="50000"/>
              </a:srgbClr>
            </a:solidFill>
            <a:prstDash val="sysDash"/>
            <a:miter lim="800000"/>
          </a:ln>
          <a:effectLst/>
        </p:spPr>
        <p:txBody>
          <a:bodyPr rtlCol="0" anchor="ctr"/>
          <a:lstStyle/>
          <a:p>
            <a:pPr algn="ctr" defTabSz="685800">
              <a:defRPr/>
            </a:pPr>
            <a:endParaRPr lang="en-US" sz="825" b="1" kern="0" dirty="0">
              <a:solidFill>
                <a:prstClr val="white"/>
              </a:solidFill>
              <a:latin typeface="Arial Narrow" panose="020B0606020202030204" pitchFamily="34" charset="0"/>
            </a:endParaRPr>
          </a:p>
        </p:txBody>
      </p:sp>
      <p:sp>
        <p:nvSpPr>
          <p:cNvPr id="17" name="TextBox 16">
            <a:extLst>
              <a:ext uri="{FF2B5EF4-FFF2-40B4-BE49-F238E27FC236}">
                <a16:creationId xmlns:a16="http://schemas.microsoft.com/office/drawing/2014/main" id="{D84E6334-98F3-0BD5-0B8C-5C0FA3099A6B}"/>
              </a:ext>
            </a:extLst>
          </p:cNvPr>
          <p:cNvSpPr txBox="1"/>
          <p:nvPr/>
        </p:nvSpPr>
        <p:spPr>
          <a:xfrm>
            <a:off x="98790" y="4635046"/>
            <a:ext cx="970469" cy="600164"/>
          </a:xfrm>
          <a:prstGeom prst="rect">
            <a:avLst/>
          </a:prstGeom>
          <a:noFill/>
        </p:spPr>
        <p:txBody>
          <a:bodyPr wrap="square" rtlCol="0">
            <a:spAutoFit/>
          </a:bodyPr>
          <a:lstStyle/>
          <a:p>
            <a:pPr algn="ctr" defTabSz="685800"/>
            <a:r>
              <a:rPr lang="en-US" sz="1050" b="1" i="1" dirty="0">
                <a:solidFill>
                  <a:prstClr val="black"/>
                </a:solidFill>
                <a:latin typeface="Arial Narrow" panose="020B0606020202030204" pitchFamily="34" charset="0"/>
                <a:cs typeface="Arial" panose="020B0604020202020204" pitchFamily="34" charset="0"/>
              </a:rPr>
              <a:t>Living outdoors </a:t>
            </a:r>
            <a:r>
              <a:rPr lang="en-US" sz="600" b="1" i="1" dirty="0">
                <a:solidFill>
                  <a:prstClr val="black"/>
                </a:solidFill>
                <a:latin typeface="Arial Narrow" panose="020B0606020202030204" pitchFamily="34" charset="0"/>
                <a:cs typeface="Arial" panose="020B0604020202020204" pitchFamily="34" charset="0"/>
              </a:rPr>
              <a:t>or another place not meant for human habitation</a:t>
            </a:r>
          </a:p>
        </p:txBody>
      </p:sp>
      <p:sp>
        <p:nvSpPr>
          <p:cNvPr id="18" name="Rounded Rectangle 2">
            <a:extLst>
              <a:ext uri="{FF2B5EF4-FFF2-40B4-BE49-F238E27FC236}">
                <a16:creationId xmlns:a16="http://schemas.microsoft.com/office/drawing/2014/main" id="{BE19DA2B-20E9-7C70-DE29-93F52FAB82EC}"/>
              </a:ext>
            </a:extLst>
          </p:cNvPr>
          <p:cNvSpPr/>
          <p:nvPr/>
        </p:nvSpPr>
        <p:spPr>
          <a:xfrm>
            <a:off x="1205072" y="3668011"/>
            <a:ext cx="685800" cy="462143"/>
          </a:xfrm>
          <a:prstGeom prst="roundRect">
            <a:avLst>
              <a:gd name="adj" fmla="val 10049"/>
            </a:avLst>
          </a:prstGeom>
          <a:solidFill>
            <a:srgbClr val="70AD47">
              <a:lumMod val="75000"/>
            </a:srgbClr>
          </a:solidFill>
          <a:ln w="12700" cap="flat" cmpd="sng" algn="ctr">
            <a:solidFill>
              <a:srgbClr val="70AD47">
                <a:lumMod val="50000"/>
              </a:srgbClr>
            </a:solidFill>
            <a:prstDash val="solid"/>
            <a:miter lim="800000"/>
          </a:ln>
          <a:effectLst/>
        </p:spPr>
        <p:txBody>
          <a:bodyPr rtlCol="0" anchor="ctr"/>
          <a:lstStyle/>
          <a:p>
            <a:pPr algn="ctr" defTabSz="685800">
              <a:defRPr/>
            </a:pPr>
            <a:r>
              <a:rPr lang="en-US" sz="1050" b="1" kern="0" dirty="0">
                <a:solidFill>
                  <a:prstClr val="white"/>
                </a:solidFill>
                <a:latin typeface="Arial Narrow" panose="020B0606020202030204" pitchFamily="34" charset="0"/>
              </a:rPr>
              <a:t>2-1-1</a:t>
            </a:r>
          </a:p>
          <a:p>
            <a:pPr algn="ctr" defTabSz="685800">
              <a:defRPr/>
            </a:pPr>
            <a:r>
              <a:rPr lang="en-US" sz="750" kern="0" dirty="0">
                <a:solidFill>
                  <a:prstClr val="white"/>
                </a:solidFill>
                <a:latin typeface="Arial Narrow" panose="020B0606020202030204" pitchFamily="34" charset="0"/>
              </a:rPr>
              <a:t>eligibility screening</a:t>
            </a:r>
          </a:p>
        </p:txBody>
      </p:sp>
      <p:sp>
        <p:nvSpPr>
          <p:cNvPr id="19" name="Rounded Rectangle 10">
            <a:extLst>
              <a:ext uri="{FF2B5EF4-FFF2-40B4-BE49-F238E27FC236}">
                <a16:creationId xmlns:a16="http://schemas.microsoft.com/office/drawing/2014/main" id="{0DC4A390-C08D-F9DC-D129-8DBA89CFA9E3}"/>
              </a:ext>
            </a:extLst>
          </p:cNvPr>
          <p:cNvSpPr/>
          <p:nvPr/>
        </p:nvSpPr>
        <p:spPr>
          <a:xfrm>
            <a:off x="2065853" y="3336848"/>
            <a:ext cx="802707" cy="1454141"/>
          </a:xfrm>
          <a:prstGeom prst="roundRect">
            <a:avLst>
              <a:gd name="adj" fmla="val 7570"/>
            </a:avLst>
          </a:prstGeom>
          <a:solidFill>
            <a:srgbClr val="70AD47">
              <a:lumMod val="75000"/>
            </a:srgbClr>
          </a:solidFill>
          <a:ln w="12700" cap="flat" cmpd="sng" algn="ctr">
            <a:solidFill>
              <a:srgbClr val="70AD47">
                <a:lumMod val="50000"/>
              </a:srgb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CAN HUBs</a:t>
            </a:r>
          </a:p>
        </p:txBody>
      </p:sp>
      <p:cxnSp>
        <p:nvCxnSpPr>
          <p:cNvPr id="20" name="Straight Arrow Connector 19">
            <a:extLst>
              <a:ext uri="{FF2B5EF4-FFF2-40B4-BE49-F238E27FC236}">
                <a16:creationId xmlns:a16="http://schemas.microsoft.com/office/drawing/2014/main" id="{12098448-4985-4133-C6A6-8466B419D735}"/>
              </a:ext>
            </a:extLst>
          </p:cNvPr>
          <p:cNvCxnSpPr>
            <a:cxnSpLocks/>
            <a:endCxn id="18" idx="1"/>
          </p:cNvCxnSpPr>
          <p:nvPr/>
        </p:nvCxnSpPr>
        <p:spPr>
          <a:xfrm>
            <a:off x="1030091" y="3899082"/>
            <a:ext cx="174981" cy="1"/>
          </a:xfrm>
          <a:prstGeom prst="straightConnector1">
            <a:avLst/>
          </a:prstGeom>
          <a:noFill/>
          <a:ln w="28575" cap="flat" cmpd="sng" algn="ctr">
            <a:solidFill>
              <a:srgbClr val="70AD47">
                <a:lumMod val="50000"/>
              </a:srgbClr>
            </a:solidFill>
            <a:prstDash val="solid"/>
            <a:miter lim="800000"/>
            <a:tailEnd type="triangle" w="lg" len="lg"/>
          </a:ln>
          <a:effectLst/>
        </p:spPr>
      </p:cxnSp>
      <p:cxnSp>
        <p:nvCxnSpPr>
          <p:cNvPr id="22" name="Straight Arrow Connector 21">
            <a:extLst>
              <a:ext uri="{FF2B5EF4-FFF2-40B4-BE49-F238E27FC236}">
                <a16:creationId xmlns:a16="http://schemas.microsoft.com/office/drawing/2014/main" id="{05959DB9-0DFF-E030-7F97-50ED91B0E369}"/>
              </a:ext>
            </a:extLst>
          </p:cNvPr>
          <p:cNvCxnSpPr>
            <a:cxnSpLocks/>
            <a:stCxn id="18" idx="3"/>
          </p:cNvCxnSpPr>
          <p:nvPr/>
        </p:nvCxnSpPr>
        <p:spPr>
          <a:xfrm flipV="1">
            <a:off x="1890872" y="3899082"/>
            <a:ext cx="189259" cy="1"/>
          </a:xfrm>
          <a:prstGeom prst="straightConnector1">
            <a:avLst/>
          </a:prstGeom>
          <a:noFill/>
          <a:ln w="28575" cap="flat" cmpd="sng" algn="ctr">
            <a:solidFill>
              <a:srgbClr val="70AD47">
                <a:lumMod val="50000"/>
              </a:srgbClr>
            </a:solidFill>
            <a:prstDash val="solid"/>
            <a:miter lim="800000"/>
            <a:tailEnd type="triangle" w="lg" len="lg"/>
          </a:ln>
          <a:effectLst/>
        </p:spPr>
      </p:cxnSp>
      <p:cxnSp>
        <p:nvCxnSpPr>
          <p:cNvPr id="25" name="Straight Arrow Connector 24">
            <a:extLst>
              <a:ext uri="{FF2B5EF4-FFF2-40B4-BE49-F238E27FC236}">
                <a16:creationId xmlns:a16="http://schemas.microsoft.com/office/drawing/2014/main" id="{13D2E1AF-740D-057A-659D-76A8D6D71B1A}"/>
              </a:ext>
            </a:extLst>
          </p:cNvPr>
          <p:cNvCxnSpPr>
            <a:cxnSpLocks/>
          </p:cNvCxnSpPr>
          <p:nvPr/>
        </p:nvCxnSpPr>
        <p:spPr>
          <a:xfrm>
            <a:off x="1040216" y="4256003"/>
            <a:ext cx="1039915" cy="0"/>
          </a:xfrm>
          <a:prstGeom prst="straightConnector1">
            <a:avLst/>
          </a:prstGeom>
          <a:noFill/>
          <a:ln w="28575" cap="flat" cmpd="sng" algn="ctr">
            <a:solidFill>
              <a:srgbClr val="385723"/>
            </a:solidFill>
            <a:prstDash val="solid"/>
            <a:miter lim="800000"/>
            <a:tailEnd type="triangle" w="lg" len="lg"/>
          </a:ln>
          <a:effectLst/>
        </p:spPr>
      </p:cxnSp>
      <p:cxnSp>
        <p:nvCxnSpPr>
          <p:cNvPr id="28" name="Connector: Elbow 27">
            <a:extLst>
              <a:ext uri="{FF2B5EF4-FFF2-40B4-BE49-F238E27FC236}">
                <a16:creationId xmlns:a16="http://schemas.microsoft.com/office/drawing/2014/main" id="{1C8B6A59-7812-6A41-332B-CF8DF9607215}"/>
              </a:ext>
            </a:extLst>
          </p:cNvPr>
          <p:cNvCxnSpPr>
            <a:cxnSpLocks/>
            <a:endCxn id="18" idx="2"/>
          </p:cNvCxnSpPr>
          <p:nvPr/>
        </p:nvCxnSpPr>
        <p:spPr>
          <a:xfrm flipV="1">
            <a:off x="1040216" y="4130154"/>
            <a:ext cx="507756" cy="462143"/>
          </a:xfrm>
          <a:prstGeom prst="bentConnector2">
            <a:avLst/>
          </a:prstGeom>
          <a:ln w="28575">
            <a:solidFill>
              <a:srgbClr val="385723"/>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49890A2-B32B-F4D0-7BB9-F6D626134EFA}"/>
              </a:ext>
            </a:extLst>
          </p:cNvPr>
          <p:cNvCxnSpPr>
            <a:cxnSpLocks/>
          </p:cNvCxnSpPr>
          <p:nvPr/>
        </p:nvCxnSpPr>
        <p:spPr>
          <a:xfrm>
            <a:off x="1040216" y="4598834"/>
            <a:ext cx="1039915" cy="0"/>
          </a:xfrm>
          <a:prstGeom prst="straightConnector1">
            <a:avLst/>
          </a:prstGeom>
          <a:noFill/>
          <a:ln w="28575" cap="flat" cmpd="sng" algn="ctr">
            <a:solidFill>
              <a:srgbClr val="385723"/>
            </a:solidFill>
            <a:prstDash val="sysDash"/>
            <a:miter lim="800000"/>
            <a:tailEnd type="triangle" w="lg" len="lg"/>
          </a:ln>
          <a:effectLst/>
        </p:spPr>
      </p:cxnSp>
      <p:sp>
        <p:nvSpPr>
          <p:cNvPr id="32" name="Rounded Rectangle 2">
            <a:extLst>
              <a:ext uri="{FF2B5EF4-FFF2-40B4-BE49-F238E27FC236}">
                <a16:creationId xmlns:a16="http://schemas.microsoft.com/office/drawing/2014/main" id="{C81E72AE-E9C5-14CA-8FA6-F8C2B1782B71}"/>
              </a:ext>
            </a:extLst>
          </p:cNvPr>
          <p:cNvSpPr/>
          <p:nvPr/>
        </p:nvSpPr>
        <p:spPr>
          <a:xfrm>
            <a:off x="2065853" y="1707898"/>
            <a:ext cx="802708" cy="359114"/>
          </a:xfrm>
          <a:prstGeom prst="roundRect">
            <a:avLst/>
          </a:prstGeom>
          <a:solidFill>
            <a:schemeClr val="bg1"/>
          </a:solidFill>
          <a:ln w="28575" cap="flat" cmpd="sng" algn="ctr">
            <a:solidFill>
              <a:srgbClr val="70AD47">
                <a:lumMod val="50000"/>
              </a:srgbClr>
            </a:solidFill>
            <a:prstDash val="solid"/>
            <a:miter lim="800000"/>
          </a:ln>
          <a:effectLst/>
        </p:spPr>
        <p:txBody>
          <a:bodyPr rtlCol="0" anchor="ctr"/>
          <a:lstStyle/>
          <a:p>
            <a:pPr algn="ctr" defTabSz="685800">
              <a:defRPr/>
            </a:pPr>
            <a:r>
              <a:rPr lang="en-US" sz="900" kern="0" dirty="0">
                <a:solidFill>
                  <a:srgbClr val="385723"/>
                </a:solidFill>
                <a:latin typeface="Arial Narrow" panose="020B0606020202030204" pitchFamily="34" charset="0"/>
              </a:rPr>
              <a:t>Diverted from Homelessness</a:t>
            </a:r>
          </a:p>
        </p:txBody>
      </p:sp>
      <p:cxnSp>
        <p:nvCxnSpPr>
          <p:cNvPr id="33" name="Straight Arrow Connector 32">
            <a:extLst>
              <a:ext uri="{FF2B5EF4-FFF2-40B4-BE49-F238E27FC236}">
                <a16:creationId xmlns:a16="http://schemas.microsoft.com/office/drawing/2014/main" id="{B55CBC94-4C4C-CF79-B315-34581B5154AB}"/>
              </a:ext>
            </a:extLst>
          </p:cNvPr>
          <p:cNvCxnSpPr>
            <a:cxnSpLocks/>
            <a:stCxn id="19" idx="0"/>
            <a:endCxn id="32" idx="2"/>
          </p:cNvCxnSpPr>
          <p:nvPr/>
        </p:nvCxnSpPr>
        <p:spPr>
          <a:xfrm flipV="1">
            <a:off x="2467206" y="2067012"/>
            <a:ext cx="1" cy="1269836"/>
          </a:xfrm>
          <a:prstGeom prst="straightConnector1">
            <a:avLst/>
          </a:prstGeom>
          <a:noFill/>
          <a:ln w="28575" cap="flat" cmpd="sng" algn="ctr">
            <a:solidFill>
              <a:srgbClr val="70AD47">
                <a:lumMod val="50000"/>
              </a:srgbClr>
            </a:solidFill>
            <a:prstDash val="solid"/>
            <a:miter lim="800000"/>
            <a:tailEnd type="triangle" w="lg" len="lg"/>
          </a:ln>
          <a:effectLst/>
        </p:spPr>
      </p:cxnSp>
      <p:sp>
        <p:nvSpPr>
          <p:cNvPr id="40" name="Rounded Rectangle 118">
            <a:extLst>
              <a:ext uri="{FF2B5EF4-FFF2-40B4-BE49-F238E27FC236}">
                <a16:creationId xmlns:a16="http://schemas.microsoft.com/office/drawing/2014/main" id="{0A43C3BA-52EC-9E29-3D0D-4DF81F2BFABC}"/>
              </a:ext>
            </a:extLst>
          </p:cNvPr>
          <p:cNvSpPr/>
          <p:nvPr/>
        </p:nvSpPr>
        <p:spPr>
          <a:xfrm>
            <a:off x="3604680" y="2281159"/>
            <a:ext cx="2774431" cy="3007982"/>
          </a:xfrm>
          <a:custGeom>
            <a:avLst/>
            <a:gdLst>
              <a:gd name="connsiteX0" fmla="*/ 0 w 2774431"/>
              <a:gd name="connsiteY0" fmla="*/ 85730 h 3007982"/>
              <a:gd name="connsiteX1" fmla="*/ 85730 w 2774431"/>
              <a:gd name="connsiteY1" fmla="*/ 0 h 3007982"/>
              <a:gd name="connsiteX2" fmla="*/ 788532 w 2774431"/>
              <a:gd name="connsiteY2" fmla="*/ 0 h 3007982"/>
              <a:gd name="connsiteX3" fmla="*/ 1413245 w 2774431"/>
              <a:gd name="connsiteY3" fmla="*/ 0 h 3007982"/>
              <a:gd name="connsiteX4" fmla="*/ 2011929 w 2774431"/>
              <a:gd name="connsiteY4" fmla="*/ 0 h 3007982"/>
              <a:gd name="connsiteX5" fmla="*/ 2688701 w 2774431"/>
              <a:gd name="connsiteY5" fmla="*/ 0 h 3007982"/>
              <a:gd name="connsiteX6" fmla="*/ 2774431 w 2774431"/>
              <a:gd name="connsiteY6" fmla="*/ 85730 h 3007982"/>
              <a:gd name="connsiteX7" fmla="*/ 2774431 w 2774431"/>
              <a:gd name="connsiteY7" fmla="*/ 653034 h 3007982"/>
              <a:gd name="connsiteX8" fmla="*/ 2774431 w 2774431"/>
              <a:gd name="connsiteY8" fmla="*/ 1277069 h 3007982"/>
              <a:gd name="connsiteX9" fmla="*/ 2774431 w 2774431"/>
              <a:gd name="connsiteY9" fmla="*/ 1759278 h 3007982"/>
              <a:gd name="connsiteX10" fmla="*/ 2774431 w 2774431"/>
              <a:gd name="connsiteY10" fmla="*/ 2326582 h 3007982"/>
              <a:gd name="connsiteX11" fmla="*/ 2774431 w 2774431"/>
              <a:gd name="connsiteY11" fmla="*/ 2922252 h 3007982"/>
              <a:gd name="connsiteX12" fmla="*/ 2688701 w 2774431"/>
              <a:gd name="connsiteY12" fmla="*/ 3007982 h 3007982"/>
              <a:gd name="connsiteX13" fmla="*/ 2037958 w 2774431"/>
              <a:gd name="connsiteY13" fmla="*/ 3007982 h 3007982"/>
              <a:gd name="connsiteX14" fmla="*/ 1439275 w 2774431"/>
              <a:gd name="connsiteY14" fmla="*/ 3007982 h 3007982"/>
              <a:gd name="connsiteX15" fmla="*/ 788532 w 2774431"/>
              <a:gd name="connsiteY15" fmla="*/ 3007982 h 3007982"/>
              <a:gd name="connsiteX16" fmla="*/ 85730 w 2774431"/>
              <a:gd name="connsiteY16" fmla="*/ 3007982 h 3007982"/>
              <a:gd name="connsiteX17" fmla="*/ 0 w 2774431"/>
              <a:gd name="connsiteY17" fmla="*/ 2922252 h 3007982"/>
              <a:gd name="connsiteX18" fmla="*/ 0 w 2774431"/>
              <a:gd name="connsiteY18" fmla="*/ 2440043 h 3007982"/>
              <a:gd name="connsiteX19" fmla="*/ 0 w 2774431"/>
              <a:gd name="connsiteY19" fmla="*/ 1816008 h 3007982"/>
              <a:gd name="connsiteX20" fmla="*/ 0 w 2774431"/>
              <a:gd name="connsiteY20" fmla="*/ 1248704 h 3007982"/>
              <a:gd name="connsiteX21" fmla="*/ 0 w 2774431"/>
              <a:gd name="connsiteY21" fmla="*/ 738130 h 3007982"/>
              <a:gd name="connsiteX22" fmla="*/ 0 w 2774431"/>
              <a:gd name="connsiteY22" fmla="*/ 85730 h 300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774431" h="3007982" extrusionOk="0">
                <a:moveTo>
                  <a:pt x="0" y="85730"/>
                </a:moveTo>
                <a:cubicBezTo>
                  <a:pt x="-9641" y="32436"/>
                  <a:pt x="29597" y="3297"/>
                  <a:pt x="85730" y="0"/>
                </a:cubicBezTo>
                <a:cubicBezTo>
                  <a:pt x="312097" y="-13026"/>
                  <a:pt x="472407" y="-31174"/>
                  <a:pt x="788532" y="0"/>
                </a:cubicBezTo>
                <a:cubicBezTo>
                  <a:pt x="1104657" y="31174"/>
                  <a:pt x="1227811" y="11257"/>
                  <a:pt x="1413245" y="0"/>
                </a:cubicBezTo>
                <a:cubicBezTo>
                  <a:pt x="1598679" y="-11257"/>
                  <a:pt x="1805634" y="26091"/>
                  <a:pt x="2011929" y="0"/>
                </a:cubicBezTo>
                <a:cubicBezTo>
                  <a:pt x="2218224" y="-26091"/>
                  <a:pt x="2382780" y="12957"/>
                  <a:pt x="2688701" y="0"/>
                </a:cubicBezTo>
                <a:cubicBezTo>
                  <a:pt x="2736792" y="-1531"/>
                  <a:pt x="2770548" y="37788"/>
                  <a:pt x="2774431" y="85730"/>
                </a:cubicBezTo>
                <a:cubicBezTo>
                  <a:pt x="2791472" y="336239"/>
                  <a:pt x="2760872" y="375521"/>
                  <a:pt x="2774431" y="653034"/>
                </a:cubicBezTo>
                <a:cubicBezTo>
                  <a:pt x="2787990" y="930547"/>
                  <a:pt x="2768387" y="1114299"/>
                  <a:pt x="2774431" y="1277069"/>
                </a:cubicBezTo>
                <a:cubicBezTo>
                  <a:pt x="2780475" y="1439839"/>
                  <a:pt x="2762138" y="1640484"/>
                  <a:pt x="2774431" y="1759278"/>
                </a:cubicBezTo>
                <a:cubicBezTo>
                  <a:pt x="2786724" y="1878072"/>
                  <a:pt x="2799353" y="2152865"/>
                  <a:pt x="2774431" y="2326582"/>
                </a:cubicBezTo>
                <a:cubicBezTo>
                  <a:pt x="2749509" y="2500299"/>
                  <a:pt x="2786899" y="2679263"/>
                  <a:pt x="2774431" y="2922252"/>
                </a:cubicBezTo>
                <a:cubicBezTo>
                  <a:pt x="2779910" y="2964185"/>
                  <a:pt x="2739723" y="3005612"/>
                  <a:pt x="2688701" y="3007982"/>
                </a:cubicBezTo>
                <a:cubicBezTo>
                  <a:pt x="2503148" y="3029699"/>
                  <a:pt x="2310719" y="3003337"/>
                  <a:pt x="2037958" y="3007982"/>
                </a:cubicBezTo>
                <a:cubicBezTo>
                  <a:pt x="1765197" y="3012627"/>
                  <a:pt x="1601866" y="3014853"/>
                  <a:pt x="1439275" y="3007982"/>
                </a:cubicBezTo>
                <a:cubicBezTo>
                  <a:pt x="1276684" y="3001111"/>
                  <a:pt x="1072918" y="3007943"/>
                  <a:pt x="788532" y="3007982"/>
                </a:cubicBezTo>
                <a:cubicBezTo>
                  <a:pt x="504146" y="3008021"/>
                  <a:pt x="431329" y="3012763"/>
                  <a:pt x="85730" y="3007982"/>
                </a:cubicBezTo>
                <a:cubicBezTo>
                  <a:pt x="37735" y="3006033"/>
                  <a:pt x="3277" y="2968933"/>
                  <a:pt x="0" y="2922252"/>
                </a:cubicBezTo>
                <a:cubicBezTo>
                  <a:pt x="-16914" y="2753253"/>
                  <a:pt x="-15300" y="2618970"/>
                  <a:pt x="0" y="2440043"/>
                </a:cubicBezTo>
                <a:cubicBezTo>
                  <a:pt x="15300" y="2261116"/>
                  <a:pt x="7019" y="2117371"/>
                  <a:pt x="0" y="1816008"/>
                </a:cubicBezTo>
                <a:cubicBezTo>
                  <a:pt x="-7019" y="1514646"/>
                  <a:pt x="20869" y="1499489"/>
                  <a:pt x="0" y="1248704"/>
                </a:cubicBezTo>
                <a:cubicBezTo>
                  <a:pt x="-20869" y="997919"/>
                  <a:pt x="8067" y="845421"/>
                  <a:pt x="0" y="738130"/>
                </a:cubicBezTo>
                <a:cubicBezTo>
                  <a:pt x="-8067" y="630839"/>
                  <a:pt x="-25186" y="218162"/>
                  <a:pt x="0" y="85730"/>
                </a:cubicBezTo>
                <a:close/>
              </a:path>
            </a:pathLst>
          </a:custGeom>
          <a:noFill/>
          <a:ln w="31750" cap="flat" cmpd="sng" algn="ctr">
            <a:solidFill>
              <a:schemeClr val="accent2">
                <a:lumMod val="75000"/>
              </a:schemeClr>
            </a:solidFill>
            <a:prstDash val="solid"/>
            <a:miter lim="800000"/>
            <a:extLst>
              <a:ext uri="{C807C97D-BFC1-408E-A445-0C87EB9F89A2}">
                <ask:lineSketchStyleProps xmlns:ask="http://schemas.microsoft.com/office/drawing/2018/sketchyshapes" sd="1219033472">
                  <a:prstGeom prst="roundRect">
                    <a:avLst>
                      <a:gd name="adj" fmla="val 3090"/>
                    </a:avLst>
                  </a:prstGeom>
                  <ask:type>
                    <ask:lineSketchFreehand/>
                  </ask:type>
                </ask:lineSketchStyleProps>
              </a:ext>
            </a:extLst>
          </a:ln>
          <a:effectLst/>
        </p:spPr>
        <p:txBody>
          <a:bodyPr rtlCol="0" anchor="ctr"/>
          <a:lstStyle/>
          <a:p>
            <a:pPr algn="ctr" defTabSz="685800">
              <a:defRPr/>
            </a:pPr>
            <a:endParaRPr lang="en-US" sz="825" b="1" kern="0" dirty="0">
              <a:solidFill>
                <a:prstClr val="white"/>
              </a:solidFill>
              <a:latin typeface="Arial Narrow" panose="020B0606020202030204" pitchFamily="34" charset="0"/>
            </a:endParaRPr>
          </a:p>
        </p:txBody>
      </p:sp>
      <p:sp>
        <p:nvSpPr>
          <p:cNvPr id="43" name="Rounded Rectangle 118">
            <a:extLst>
              <a:ext uri="{FF2B5EF4-FFF2-40B4-BE49-F238E27FC236}">
                <a16:creationId xmlns:a16="http://schemas.microsoft.com/office/drawing/2014/main" id="{E2373492-E1AF-9904-BC5B-159588F2B8D1}"/>
              </a:ext>
            </a:extLst>
          </p:cNvPr>
          <p:cNvSpPr/>
          <p:nvPr/>
        </p:nvSpPr>
        <p:spPr>
          <a:xfrm>
            <a:off x="30721" y="2281159"/>
            <a:ext cx="3415556" cy="3007982"/>
          </a:xfrm>
          <a:custGeom>
            <a:avLst/>
            <a:gdLst>
              <a:gd name="connsiteX0" fmla="*/ 0 w 3415556"/>
              <a:gd name="connsiteY0" fmla="*/ 92947 h 3007982"/>
              <a:gd name="connsiteX1" fmla="*/ 92947 w 3415556"/>
              <a:gd name="connsiteY1" fmla="*/ 0 h 3007982"/>
              <a:gd name="connsiteX2" fmla="*/ 803473 w 3415556"/>
              <a:gd name="connsiteY2" fmla="*/ 0 h 3007982"/>
              <a:gd name="connsiteX3" fmla="*/ 1417108 w 3415556"/>
              <a:gd name="connsiteY3" fmla="*/ 0 h 3007982"/>
              <a:gd name="connsiteX4" fmla="*/ 1998448 w 3415556"/>
              <a:gd name="connsiteY4" fmla="*/ 0 h 3007982"/>
              <a:gd name="connsiteX5" fmla="*/ 2676677 w 3415556"/>
              <a:gd name="connsiteY5" fmla="*/ 0 h 3007982"/>
              <a:gd name="connsiteX6" fmla="*/ 3322609 w 3415556"/>
              <a:gd name="connsiteY6" fmla="*/ 0 h 3007982"/>
              <a:gd name="connsiteX7" fmla="*/ 3415556 w 3415556"/>
              <a:gd name="connsiteY7" fmla="*/ 92947 h 3007982"/>
              <a:gd name="connsiteX8" fmla="*/ 3415556 w 3415556"/>
              <a:gd name="connsiteY8" fmla="*/ 657365 h 3007982"/>
              <a:gd name="connsiteX9" fmla="*/ 3415556 w 3415556"/>
              <a:gd name="connsiteY9" fmla="*/ 1137120 h 3007982"/>
              <a:gd name="connsiteX10" fmla="*/ 3415556 w 3415556"/>
              <a:gd name="connsiteY10" fmla="*/ 1701537 h 3007982"/>
              <a:gd name="connsiteX11" fmla="*/ 3415556 w 3415556"/>
              <a:gd name="connsiteY11" fmla="*/ 2265955 h 3007982"/>
              <a:gd name="connsiteX12" fmla="*/ 3415556 w 3415556"/>
              <a:gd name="connsiteY12" fmla="*/ 2915035 h 3007982"/>
              <a:gd name="connsiteX13" fmla="*/ 3322609 w 3415556"/>
              <a:gd name="connsiteY13" fmla="*/ 3007982 h 3007982"/>
              <a:gd name="connsiteX14" fmla="*/ 2676677 w 3415556"/>
              <a:gd name="connsiteY14" fmla="*/ 3007982 h 3007982"/>
              <a:gd name="connsiteX15" fmla="*/ 2030744 w 3415556"/>
              <a:gd name="connsiteY15" fmla="*/ 3007982 h 3007982"/>
              <a:gd name="connsiteX16" fmla="*/ 1320219 w 3415556"/>
              <a:gd name="connsiteY16" fmla="*/ 3007982 h 3007982"/>
              <a:gd name="connsiteX17" fmla="*/ 674286 w 3415556"/>
              <a:gd name="connsiteY17" fmla="*/ 3007982 h 3007982"/>
              <a:gd name="connsiteX18" fmla="*/ 92947 w 3415556"/>
              <a:gd name="connsiteY18" fmla="*/ 3007982 h 3007982"/>
              <a:gd name="connsiteX19" fmla="*/ 0 w 3415556"/>
              <a:gd name="connsiteY19" fmla="*/ 2915035 h 3007982"/>
              <a:gd name="connsiteX20" fmla="*/ 0 w 3415556"/>
              <a:gd name="connsiteY20" fmla="*/ 2322397 h 3007982"/>
              <a:gd name="connsiteX21" fmla="*/ 0 w 3415556"/>
              <a:gd name="connsiteY21" fmla="*/ 1814421 h 3007982"/>
              <a:gd name="connsiteX22" fmla="*/ 0 w 3415556"/>
              <a:gd name="connsiteY22" fmla="*/ 1250003 h 3007982"/>
              <a:gd name="connsiteX23" fmla="*/ 0 w 3415556"/>
              <a:gd name="connsiteY23" fmla="*/ 770248 h 3007982"/>
              <a:gd name="connsiteX24" fmla="*/ 0 w 3415556"/>
              <a:gd name="connsiteY24" fmla="*/ 92947 h 3007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415556" h="3007982" extrusionOk="0">
                <a:moveTo>
                  <a:pt x="0" y="92947"/>
                </a:moveTo>
                <a:cubicBezTo>
                  <a:pt x="-2671" y="39967"/>
                  <a:pt x="34652" y="2613"/>
                  <a:pt x="92947" y="0"/>
                </a:cubicBezTo>
                <a:cubicBezTo>
                  <a:pt x="292231" y="-20561"/>
                  <a:pt x="519339" y="11321"/>
                  <a:pt x="803473" y="0"/>
                </a:cubicBezTo>
                <a:cubicBezTo>
                  <a:pt x="1087607" y="-11321"/>
                  <a:pt x="1239360" y="-25374"/>
                  <a:pt x="1417108" y="0"/>
                </a:cubicBezTo>
                <a:cubicBezTo>
                  <a:pt x="1594856" y="25374"/>
                  <a:pt x="1759008" y="-1981"/>
                  <a:pt x="1998448" y="0"/>
                </a:cubicBezTo>
                <a:cubicBezTo>
                  <a:pt x="2237888" y="1981"/>
                  <a:pt x="2361713" y="25908"/>
                  <a:pt x="2676677" y="0"/>
                </a:cubicBezTo>
                <a:cubicBezTo>
                  <a:pt x="2991641" y="-25908"/>
                  <a:pt x="3111310" y="-2099"/>
                  <a:pt x="3322609" y="0"/>
                </a:cubicBezTo>
                <a:cubicBezTo>
                  <a:pt x="3380475" y="-10631"/>
                  <a:pt x="3407636" y="48574"/>
                  <a:pt x="3415556" y="92947"/>
                </a:cubicBezTo>
                <a:cubicBezTo>
                  <a:pt x="3443706" y="250738"/>
                  <a:pt x="3428861" y="428412"/>
                  <a:pt x="3415556" y="657365"/>
                </a:cubicBezTo>
                <a:cubicBezTo>
                  <a:pt x="3402251" y="886318"/>
                  <a:pt x="3396493" y="1029076"/>
                  <a:pt x="3415556" y="1137120"/>
                </a:cubicBezTo>
                <a:cubicBezTo>
                  <a:pt x="3434619" y="1245164"/>
                  <a:pt x="3394945" y="1419606"/>
                  <a:pt x="3415556" y="1701537"/>
                </a:cubicBezTo>
                <a:cubicBezTo>
                  <a:pt x="3436167" y="1983468"/>
                  <a:pt x="3396806" y="2146441"/>
                  <a:pt x="3415556" y="2265955"/>
                </a:cubicBezTo>
                <a:cubicBezTo>
                  <a:pt x="3434306" y="2385469"/>
                  <a:pt x="3393520" y="2641983"/>
                  <a:pt x="3415556" y="2915035"/>
                </a:cubicBezTo>
                <a:cubicBezTo>
                  <a:pt x="3421866" y="2974097"/>
                  <a:pt x="3380029" y="3002652"/>
                  <a:pt x="3322609" y="3007982"/>
                </a:cubicBezTo>
                <a:cubicBezTo>
                  <a:pt x="3007076" y="2977401"/>
                  <a:pt x="2860463" y="2984022"/>
                  <a:pt x="2676677" y="3007982"/>
                </a:cubicBezTo>
                <a:cubicBezTo>
                  <a:pt x="2492891" y="3031942"/>
                  <a:pt x="2250578" y="3026059"/>
                  <a:pt x="2030744" y="3007982"/>
                </a:cubicBezTo>
                <a:cubicBezTo>
                  <a:pt x="1810910" y="2989905"/>
                  <a:pt x="1609214" y="3008326"/>
                  <a:pt x="1320219" y="3007982"/>
                </a:cubicBezTo>
                <a:cubicBezTo>
                  <a:pt x="1031224" y="3007638"/>
                  <a:pt x="932547" y="3016072"/>
                  <a:pt x="674286" y="3007982"/>
                </a:cubicBezTo>
                <a:cubicBezTo>
                  <a:pt x="416025" y="2999892"/>
                  <a:pt x="269854" y="2980989"/>
                  <a:pt x="92947" y="3007982"/>
                </a:cubicBezTo>
                <a:cubicBezTo>
                  <a:pt x="37999" y="3008131"/>
                  <a:pt x="3780" y="2959554"/>
                  <a:pt x="0" y="2915035"/>
                </a:cubicBezTo>
                <a:cubicBezTo>
                  <a:pt x="-11571" y="2687221"/>
                  <a:pt x="-1646" y="2614774"/>
                  <a:pt x="0" y="2322397"/>
                </a:cubicBezTo>
                <a:cubicBezTo>
                  <a:pt x="1646" y="2030020"/>
                  <a:pt x="4695" y="1993237"/>
                  <a:pt x="0" y="1814421"/>
                </a:cubicBezTo>
                <a:cubicBezTo>
                  <a:pt x="-4695" y="1635605"/>
                  <a:pt x="2133" y="1525296"/>
                  <a:pt x="0" y="1250003"/>
                </a:cubicBezTo>
                <a:cubicBezTo>
                  <a:pt x="-2133" y="974710"/>
                  <a:pt x="14795" y="948779"/>
                  <a:pt x="0" y="770248"/>
                </a:cubicBezTo>
                <a:cubicBezTo>
                  <a:pt x="-14795" y="591718"/>
                  <a:pt x="-21492" y="239253"/>
                  <a:pt x="0" y="92947"/>
                </a:cubicBezTo>
                <a:close/>
              </a:path>
            </a:pathLst>
          </a:custGeom>
          <a:noFill/>
          <a:ln w="31750" cap="flat" cmpd="sng" algn="ctr">
            <a:solidFill>
              <a:srgbClr val="385723"/>
            </a:solidFill>
            <a:prstDash val="solid"/>
            <a:miter lim="800000"/>
            <a:extLst>
              <a:ext uri="{C807C97D-BFC1-408E-A445-0C87EB9F89A2}">
                <ask:lineSketchStyleProps xmlns:ask="http://schemas.microsoft.com/office/drawing/2018/sketchyshapes" sd="1219033472">
                  <a:prstGeom prst="roundRect">
                    <a:avLst>
                      <a:gd name="adj" fmla="val 3090"/>
                    </a:avLst>
                  </a:prstGeom>
                  <ask:type>
                    <ask:lineSketchFreehand/>
                  </ask:type>
                </ask:lineSketchStyleProps>
              </a:ext>
            </a:extLst>
          </a:ln>
          <a:effectLst/>
        </p:spPr>
        <p:txBody>
          <a:bodyPr rtlCol="0" anchor="ctr"/>
          <a:lstStyle/>
          <a:p>
            <a:pPr algn="ctr" defTabSz="685800">
              <a:defRPr/>
            </a:pPr>
            <a:endParaRPr lang="en-US" sz="825" b="1" kern="0" dirty="0">
              <a:solidFill>
                <a:prstClr val="white"/>
              </a:solidFill>
              <a:latin typeface="Arial Narrow" panose="020B0606020202030204" pitchFamily="34" charset="0"/>
            </a:endParaRPr>
          </a:p>
        </p:txBody>
      </p:sp>
      <p:sp>
        <p:nvSpPr>
          <p:cNvPr id="45" name="TextBox 44">
            <a:extLst>
              <a:ext uri="{FF2B5EF4-FFF2-40B4-BE49-F238E27FC236}">
                <a16:creationId xmlns:a16="http://schemas.microsoft.com/office/drawing/2014/main" id="{E8479315-5E6B-2350-2B8D-96932FFE9D76}"/>
              </a:ext>
            </a:extLst>
          </p:cNvPr>
          <p:cNvSpPr txBox="1"/>
          <p:nvPr/>
        </p:nvSpPr>
        <p:spPr>
          <a:xfrm>
            <a:off x="265471" y="2325402"/>
            <a:ext cx="2967567" cy="577081"/>
          </a:xfrm>
          <a:prstGeom prst="rect">
            <a:avLst/>
          </a:prstGeom>
          <a:solidFill>
            <a:schemeClr val="bg1">
              <a:alpha val="74000"/>
            </a:schemeClr>
          </a:solidFill>
        </p:spPr>
        <p:txBody>
          <a:bodyPr wrap="square" rtlCol="0">
            <a:spAutoFit/>
          </a:bodyPr>
          <a:lstStyle/>
          <a:p>
            <a:pPr defTabSz="685800"/>
            <a:r>
              <a:rPr lang="en-US" sz="1050" b="1" i="1" dirty="0">
                <a:solidFill>
                  <a:srgbClr val="385723"/>
                </a:solidFill>
                <a:latin typeface="Arial Narrow" panose="020B0606020202030204" pitchFamily="34" charset="0"/>
                <a:cs typeface="Arial" panose="020B0604020202020204" pitchFamily="34" charset="0"/>
              </a:rPr>
              <a:t>1 - At Risk or Not Yet Engaged</a:t>
            </a:r>
            <a:r>
              <a:rPr lang="en-US" sz="1050" b="1" i="1" dirty="0">
                <a:solidFill>
                  <a:schemeClr val="accent2"/>
                </a:solidFill>
                <a:latin typeface="Arial Narrow" panose="020B0606020202030204" pitchFamily="34" charset="0"/>
                <a:cs typeface="Arial" panose="020B0604020202020204" pitchFamily="34" charset="0"/>
              </a:rPr>
              <a:t> </a:t>
            </a:r>
            <a:r>
              <a:rPr lang="en-US" sz="1050" i="1" dirty="0">
                <a:solidFill>
                  <a:prstClr val="black"/>
                </a:solidFill>
                <a:latin typeface="Arial Narrow" panose="020B0606020202030204" pitchFamily="34" charset="0"/>
                <a:cs typeface="Arial" panose="020B0604020202020204" pitchFamily="34" charset="0"/>
              </a:rPr>
              <a:t>– Households in this phase are either at risk of homelessness or have not yet been engaged by Outreach</a:t>
            </a:r>
          </a:p>
        </p:txBody>
      </p:sp>
      <p:sp>
        <p:nvSpPr>
          <p:cNvPr id="47" name="Rounded Rectangle 11">
            <a:extLst>
              <a:ext uri="{FF2B5EF4-FFF2-40B4-BE49-F238E27FC236}">
                <a16:creationId xmlns:a16="http://schemas.microsoft.com/office/drawing/2014/main" id="{C4A6751D-A761-B6CF-99CC-47E44AA54F2B}"/>
              </a:ext>
            </a:extLst>
          </p:cNvPr>
          <p:cNvSpPr/>
          <p:nvPr/>
        </p:nvSpPr>
        <p:spPr>
          <a:xfrm>
            <a:off x="3056459" y="3899082"/>
            <a:ext cx="1299687" cy="569734"/>
          </a:xfrm>
          <a:prstGeom prst="roundRect">
            <a:avLst>
              <a:gd name="adj" fmla="val 6538"/>
            </a:avLst>
          </a:prstGeom>
          <a:solidFill>
            <a:srgbClr val="FFFFFF">
              <a:alpha val="89804"/>
            </a:srgbClr>
          </a:solidFill>
          <a:ln w="28575" cap="flat" cmpd="sng" algn="ctr">
            <a:gradFill>
              <a:gsLst>
                <a:gs pos="40000">
                  <a:srgbClr val="385723"/>
                </a:gs>
                <a:gs pos="45000">
                  <a:schemeClr val="accent2">
                    <a:lumMod val="75000"/>
                  </a:schemeClr>
                </a:gs>
              </a:gsLst>
              <a:lin ang="0" scaled="0"/>
            </a:gradFill>
            <a:prstDash val="solid"/>
            <a:miter lim="800000"/>
          </a:ln>
          <a:effectLst/>
        </p:spPr>
        <p:txBody>
          <a:bodyPr rtlCol="0" anchor="ctr"/>
          <a:lstStyle/>
          <a:p>
            <a:pPr algn="ctr" defTabSz="685800">
              <a:defRPr/>
            </a:pPr>
            <a:r>
              <a:rPr lang="en-US" sz="1050" b="1" kern="0" dirty="0">
                <a:latin typeface="Arial Narrow" panose="020B0606020202030204" pitchFamily="34" charset="0"/>
              </a:rPr>
              <a:t>On Shelter </a:t>
            </a:r>
          </a:p>
          <a:p>
            <a:pPr algn="ctr" defTabSz="685800">
              <a:defRPr/>
            </a:pPr>
            <a:r>
              <a:rPr lang="en-US" sz="1050" b="1" kern="0" dirty="0">
                <a:latin typeface="Arial Narrow" panose="020B0606020202030204" pitchFamily="34" charset="0"/>
              </a:rPr>
              <a:t>Priority List</a:t>
            </a:r>
          </a:p>
        </p:txBody>
      </p:sp>
      <p:cxnSp>
        <p:nvCxnSpPr>
          <p:cNvPr id="48" name="Connector: Elbow 47">
            <a:extLst>
              <a:ext uri="{FF2B5EF4-FFF2-40B4-BE49-F238E27FC236}">
                <a16:creationId xmlns:a16="http://schemas.microsoft.com/office/drawing/2014/main" id="{818B3C88-A2E2-AF36-D16B-95E55DEBEF83}"/>
              </a:ext>
            </a:extLst>
          </p:cNvPr>
          <p:cNvCxnSpPr>
            <a:cxnSpLocks/>
            <a:endCxn id="47" idx="2"/>
          </p:cNvCxnSpPr>
          <p:nvPr/>
        </p:nvCxnSpPr>
        <p:spPr>
          <a:xfrm flipV="1">
            <a:off x="1050340" y="4468815"/>
            <a:ext cx="2655962" cy="400836"/>
          </a:xfrm>
          <a:prstGeom prst="bentConnector2">
            <a:avLst/>
          </a:prstGeom>
          <a:ln w="28575">
            <a:gradFill>
              <a:gsLst>
                <a:gs pos="80000">
                  <a:srgbClr val="385723"/>
                </a:gs>
                <a:gs pos="94000">
                  <a:schemeClr val="accent2">
                    <a:lumMod val="75000"/>
                  </a:schemeClr>
                </a:gs>
              </a:gsLst>
              <a:lin ang="0" scaled="0"/>
            </a:gra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2AAF2FC-D8DC-ADB9-30EC-EDCB84D08F81}"/>
              </a:ext>
            </a:extLst>
          </p:cNvPr>
          <p:cNvCxnSpPr>
            <a:cxnSpLocks/>
          </p:cNvCxnSpPr>
          <p:nvPr/>
        </p:nvCxnSpPr>
        <p:spPr>
          <a:xfrm flipV="1">
            <a:off x="2874173" y="4183947"/>
            <a:ext cx="189259" cy="1"/>
          </a:xfrm>
          <a:prstGeom prst="straightConnector1">
            <a:avLst/>
          </a:prstGeom>
          <a:noFill/>
          <a:ln w="28575" cap="flat" cmpd="sng" algn="ctr">
            <a:solidFill>
              <a:srgbClr val="70AD47">
                <a:lumMod val="50000"/>
              </a:srgbClr>
            </a:solidFill>
            <a:prstDash val="solid"/>
            <a:miter lim="800000"/>
            <a:tailEnd type="triangle" w="lg" len="lg"/>
          </a:ln>
          <a:effectLst/>
        </p:spPr>
      </p:cxnSp>
      <p:sp>
        <p:nvSpPr>
          <p:cNvPr id="55" name="Rounded Rectangle 10">
            <a:extLst>
              <a:ext uri="{FF2B5EF4-FFF2-40B4-BE49-F238E27FC236}">
                <a16:creationId xmlns:a16="http://schemas.microsoft.com/office/drawing/2014/main" id="{AF782ABC-862B-FD8C-C91C-BBA269FAC3CF}"/>
              </a:ext>
            </a:extLst>
          </p:cNvPr>
          <p:cNvSpPr/>
          <p:nvPr/>
        </p:nvSpPr>
        <p:spPr>
          <a:xfrm>
            <a:off x="3910822" y="2929873"/>
            <a:ext cx="976239" cy="778469"/>
          </a:xfrm>
          <a:prstGeom prst="roundRect">
            <a:avLst>
              <a:gd name="adj" fmla="val 7570"/>
            </a:avLst>
          </a:prstGeom>
          <a:solidFill>
            <a:schemeClr val="accent2"/>
          </a:solidFill>
          <a:ln w="28575" cap="flat" cmpd="sng" algn="ctr">
            <a:solidFill>
              <a:schemeClr val="accent2">
                <a:lumMod val="75000"/>
                <a:alpha val="60000"/>
              </a:scheme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Emergency</a:t>
            </a:r>
          </a:p>
          <a:p>
            <a:pPr algn="ctr" defTabSz="685800">
              <a:defRPr/>
            </a:pPr>
            <a:r>
              <a:rPr lang="en-US" sz="1200" b="1" kern="0" dirty="0">
                <a:solidFill>
                  <a:prstClr val="white"/>
                </a:solidFill>
                <a:latin typeface="Arial Narrow" panose="020B0606020202030204" pitchFamily="34" charset="0"/>
              </a:rPr>
              <a:t>Shelter</a:t>
            </a:r>
          </a:p>
        </p:txBody>
      </p:sp>
      <p:cxnSp>
        <p:nvCxnSpPr>
          <p:cNvPr id="56" name="Straight Arrow Connector 55">
            <a:extLst>
              <a:ext uri="{FF2B5EF4-FFF2-40B4-BE49-F238E27FC236}">
                <a16:creationId xmlns:a16="http://schemas.microsoft.com/office/drawing/2014/main" id="{F8D41668-A6CF-E7B2-837C-07F0CD5F7F78}"/>
              </a:ext>
            </a:extLst>
          </p:cNvPr>
          <p:cNvCxnSpPr>
            <a:cxnSpLocks/>
          </p:cNvCxnSpPr>
          <p:nvPr/>
        </p:nvCxnSpPr>
        <p:spPr>
          <a:xfrm>
            <a:off x="2867200" y="3506556"/>
            <a:ext cx="1043622" cy="0"/>
          </a:xfrm>
          <a:prstGeom prst="straightConnector1">
            <a:avLst/>
          </a:prstGeom>
          <a:noFill/>
          <a:ln w="28575" cap="flat" cmpd="sng" algn="ctr">
            <a:gradFill>
              <a:gsLst>
                <a:gs pos="49000">
                  <a:srgbClr val="385723"/>
                </a:gs>
                <a:gs pos="63000">
                  <a:schemeClr val="accent2">
                    <a:lumMod val="100000"/>
                  </a:schemeClr>
                </a:gs>
              </a:gsLst>
              <a:lin ang="0" scaled="0"/>
            </a:gradFill>
            <a:prstDash val="solid"/>
            <a:miter lim="800000"/>
            <a:tailEnd type="triangle" w="lg" len="lg"/>
          </a:ln>
          <a:effectLst/>
        </p:spPr>
      </p:cxnSp>
      <p:cxnSp>
        <p:nvCxnSpPr>
          <p:cNvPr id="59" name="Connector: Elbow 58">
            <a:extLst>
              <a:ext uri="{FF2B5EF4-FFF2-40B4-BE49-F238E27FC236}">
                <a16:creationId xmlns:a16="http://schemas.microsoft.com/office/drawing/2014/main" id="{D3282C39-729F-705B-27EE-09BA24BB6726}"/>
              </a:ext>
            </a:extLst>
          </p:cNvPr>
          <p:cNvCxnSpPr>
            <a:cxnSpLocks/>
          </p:cNvCxnSpPr>
          <p:nvPr/>
        </p:nvCxnSpPr>
        <p:spPr>
          <a:xfrm rot="5400000" flipH="1" flipV="1">
            <a:off x="3518624" y="3856077"/>
            <a:ext cx="1167542" cy="872072"/>
          </a:xfrm>
          <a:prstGeom prst="bentConnector3">
            <a:avLst>
              <a:gd name="adj1" fmla="val 735"/>
            </a:avLst>
          </a:prstGeom>
          <a:ln w="28575">
            <a:solidFill>
              <a:schemeClr val="accent2">
                <a:lumMod val="75000"/>
              </a:schemeClr>
            </a:soli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121FCF3-FFAE-770B-E938-63CC0635B939}"/>
              </a:ext>
            </a:extLst>
          </p:cNvPr>
          <p:cNvCxnSpPr>
            <a:cxnSpLocks/>
          </p:cNvCxnSpPr>
          <p:nvPr/>
        </p:nvCxnSpPr>
        <p:spPr>
          <a:xfrm flipV="1">
            <a:off x="4192275" y="3700967"/>
            <a:ext cx="0" cy="190740"/>
          </a:xfrm>
          <a:prstGeom prst="straightConnector1">
            <a:avLst/>
          </a:prstGeom>
          <a:noFill/>
          <a:ln w="28575" cap="flat" cmpd="sng" algn="ctr">
            <a:solidFill>
              <a:schemeClr val="accent2">
                <a:lumMod val="75000"/>
              </a:schemeClr>
            </a:solidFill>
            <a:prstDash val="solid"/>
            <a:miter lim="800000"/>
            <a:tailEnd type="triangle" w="lg" len="lg"/>
          </a:ln>
          <a:effectLst/>
        </p:spPr>
      </p:cxnSp>
      <p:cxnSp>
        <p:nvCxnSpPr>
          <p:cNvPr id="74" name="Connector: Elbow 73">
            <a:extLst>
              <a:ext uri="{FF2B5EF4-FFF2-40B4-BE49-F238E27FC236}">
                <a16:creationId xmlns:a16="http://schemas.microsoft.com/office/drawing/2014/main" id="{B26E4317-7339-0809-F79A-C366308F7CDA}"/>
              </a:ext>
            </a:extLst>
          </p:cNvPr>
          <p:cNvCxnSpPr>
            <a:cxnSpLocks/>
            <a:endCxn id="65" idx="2"/>
          </p:cNvCxnSpPr>
          <p:nvPr/>
        </p:nvCxnSpPr>
        <p:spPr>
          <a:xfrm flipV="1">
            <a:off x="1050340" y="4310394"/>
            <a:ext cx="4154420" cy="753382"/>
          </a:xfrm>
          <a:prstGeom prst="bentConnector2">
            <a:avLst/>
          </a:prstGeom>
          <a:ln w="28575">
            <a:gradFill>
              <a:gsLst>
                <a:gs pos="45000">
                  <a:srgbClr val="385723"/>
                </a:gs>
                <a:gs pos="68000">
                  <a:schemeClr val="accent2">
                    <a:lumMod val="75000"/>
                  </a:schemeClr>
                </a:gs>
              </a:gsLst>
              <a:lin ang="0" scaled="0"/>
            </a:gra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76" name="Rounded Rectangle 11">
            <a:extLst>
              <a:ext uri="{FF2B5EF4-FFF2-40B4-BE49-F238E27FC236}">
                <a16:creationId xmlns:a16="http://schemas.microsoft.com/office/drawing/2014/main" id="{D49B547D-22A4-3AD6-7D52-F9C4BE4A710A}"/>
              </a:ext>
            </a:extLst>
          </p:cNvPr>
          <p:cNvSpPr/>
          <p:nvPr/>
        </p:nvSpPr>
        <p:spPr>
          <a:xfrm>
            <a:off x="3063431" y="1691362"/>
            <a:ext cx="1299687" cy="359114"/>
          </a:xfrm>
          <a:prstGeom prst="roundRect">
            <a:avLst>
              <a:gd name="adj" fmla="val 6538"/>
            </a:avLst>
          </a:prstGeom>
          <a:solidFill>
            <a:srgbClr val="FFFFFF">
              <a:alpha val="89804"/>
            </a:srgbClr>
          </a:solidFill>
          <a:ln w="28575" cap="flat" cmpd="sng" algn="ctr">
            <a:gradFill>
              <a:gsLst>
                <a:gs pos="40000">
                  <a:srgbClr val="385723"/>
                </a:gs>
                <a:gs pos="45000">
                  <a:schemeClr val="accent2">
                    <a:lumMod val="75000"/>
                  </a:schemeClr>
                </a:gs>
              </a:gsLst>
              <a:lin ang="0" scaled="0"/>
            </a:gradFill>
            <a:prstDash val="solid"/>
            <a:miter lim="800000"/>
          </a:ln>
          <a:effectLst/>
        </p:spPr>
        <p:txBody>
          <a:bodyPr rtlCol="0" anchor="ctr"/>
          <a:lstStyle/>
          <a:p>
            <a:pPr algn="ctr" defTabSz="685800">
              <a:defRPr/>
            </a:pPr>
            <a:r>
              <a:rPr lang="en-US" sz="900" kern="0" dirty="0">
                <a:latin typeface="Arial Narrow" panose="020B0606020202030204" pitchFamily="34" charset="0"/>
              </a:rPr>
              <a:t>Rapid Exit from Homelessness</a:t>
            </a:r>
          </a:p>
        </p:txBody>
      </p:sp>
      <p:cxnSp>
        <p:nvCxnSpPr>
          <p:cNvPr id="77" name="Straight Arrow Connector 76">
            <a:extLst>
              <a:ext uri="{FF2B5EF4-FFF2-40B4-BE49-F238E27FC236}">
                <a16:creationId xmlns:a16="http://schemas.microsoft.com/office/drawing/2014/main" id="{808F465B-D972-BB96-360C-89AFA8B6AD58}"/>
              </a:ext>
            </a:extLst>
          </p:cNvPr>
          <p:cNvCxnSpPr>
            <a:cxnSpLocks/>
          </p:cNvCxnSpPr>
          <p:nvPr/>
        </p:nvCxnSpPr>
        <p:spPr>
          <a:xfrm flipV="1">
            <a:off x="3760538" y="2048828"/>
            <a:ext cx="0" cy="1842880"/>
          </a:xfrm>
          <a:prstGeom prst="straightConnector1">
            <a:avLst/>
          </a:prstGeom>
          <a:noFill/>
          <a:ln w="28575" cap="flat" cmpd="sng" algn="ctr">
            <a:solidFill>
              <a:schemeClr val="accent2">
                <a:lumMod val="75000"/>
              </a:schemeClr>
            </a:solidFill>
            <a:prstDash val="solid"/>
            <a:miter lim="800000"/>
            <a:tailEnd type="triangle" w="lg" len="lg"/>
          </a:ln>
          <a:effectLst/>
        </p:spPr>
      </p:cxnSp>
      <p:cxnSp>
        <p:nvCxnSpPr>
          <p:cNvPr id="80" name="Straight Arrow Connector 79">
            <a:extLst>
              <a:ext uri="{FF2B5EF4-FFF2-40B4-BE49-F238E27FC236}">
                <a16:creationId xmlns:a16="http://schemas.microsoft.com/office/drawing/2014/main" id="{8D261E7C-EEB7-0AAA-BEDE-D039E77ABBF4}"/>
              </a:ext>
            </a:extLst>
          </p:cNvPr>
          <p:cNvCxnSpPr>
            <a:cxnSpLocks/>
          </p:cNvCxnSpPr>
          <p:nvPr/>
        </p:nvCxnSpPr>
        <p:spPr>
          <a:xfrm flipV="1">
            <a:off x="4171450" y="2056201"/>
            <a:ext cx="0" cy="861878"/>
          </a:xfrm>
          <a:prstGeom prst="straightConnector1">
            <a:avLst/>
          </a:prstGeom>
          <a:noFill/>
          <a:ln w="28575" cap="flat" cmpd="sng" algn="ctr">
            <a:solidFill>
              <a:schemeClr val="accent2">
                <a:lumMod val="75000"/>
              </a:schemeClr>
            </a:solidFill>
            <a:prstDash val="solid"/>
            <a:miter lim="800000"/>
            <a:tailEnd type="triangle" w="lg" len="lg"/>
          </a:ln>
          <a:effectLst/>
        </p:spPr>
      </p:cxnSp>
      <p:sp>
        <p:nvSpPr>
          <p:cNvPr id="41" name="TextBox 40">
            <a:extLst>
              <a:ext uri="{FF2B5EF4-FFF2-40B4-BE49-F238E27FC236}">
                <a16:creationId xmlns:a16="http://schemas.microsoft.com/office/drawing/2014/main" id="{23D45DB8-485E-D86E-3C54-E218B63398B5}"/>
              </a:ext>
            </a:extLst>
          </p:cNvPr>
          <p:cNvSpPr txBox="1"/>
          <p:nvPr/>
        </p:nvSpPr>
        <p:spPr>
          <a:xfrm>
            <a:off x="3820447" y="2325402"/>
            <a:ext cx="2410151" cy="577081"/>
          </a:xfrm>
          <a:prstGeom prst="rect">
            <a:avLst/>
          </a:prstGeom>
          <a:solidFill>
            <a:srgbClr val="FFFFFF">
              <a:alpha val="74000"/>
            </a:srgbClr>
          </a:solidFill>
        </p:spPr>
        <p:txBody>
          <a:bodyPr wrap="square" rtlCol="0">
            <a:spAutoFit/>
          </a:bodyPr>
          <a:lstStyle/>
          <a:p>
            <a:pPr defTabSz="685800"/>
            <a:r>
              <a:rPr lang="en-US" sz="1050" b="1" i="1" dirty="0">
                <a:solidFill>
                  <a:schemeClr val="accent2"/>
                </a:solidFill>
                <a:latin typeface="Arial Narrow" panose="020B0606020202030204" pitchFamily="34" charset="0"/>
                <a:cs typeface="Arial" panose="020B0604020202020204" pitchFamily="34" charset="0"/>
              </a:rPr>
              <a:t>2 - Literal Homelessness </a:t>
            </a:r>
            <a:r>
              <a:rPr lang="en-US" sz="1050" i="1" dirty="0">
                <a:solidFill>
                  <a:prstClr val="black"/>
                </a:solidFill>
                <a:latin typeface="Arial Narrow" panose="020B0606020202030204" pitchFamily="34" charset="0"/>
                <a:cs typeface="Arial" panose="020B0604020202020204" pitchFamily="34" charset="0"/>
              </a:rPr>
              <a:t>– All households in this phase are included in the active category of the By Name List (BNL)</a:t>
            </a:r>
          </a:p>
        </p:txBody>
      </p:sp>
      <p:sp>
        <p:nvSpPr>
          <p:cNvPr id="82" name="Rounded Rectangle 11">
            <a:extLst>
              <a:ext uri="{FF2B5EF4-FFF2-40B4-BE49-F238E27FC236}">
                <a16:creationId xmlns:a16="http://schemas.microsoft.com/office/drawing/2014/main" id="{376FF5F4-123C-CB2F-5040-90A231A4434A}"/>
              </a:ext>
            </a:extLst>
          </p:cNvPr>
          <p:cNvSpPr/>
          <p:nvPr/>
        </p:nvSpPr>
        <p:spPr>
          <a:xfrm>
            <a:off x="5893209" y="2879400"/>
            <a:ext cx="1030863" cy="2317175"/>
          </a:xfrm>
          <a:prstGeom prst="roundRect">
            <a:avLst>
              <a:gd name="adj" fmla="val 6538"/>
            </a:avLst>
          </a:prstGeom>
          <a:solidFill>
            <a:srgbClr val="FFFFFF">
              <a:alpha val="89804"/>
            </a:srgbClr>
          </a:solidFill>
          <a:ln w="28575" cap="flat" cmpd="sng" algn="ctr">
            <a:gradFill>
              <a:gsLst>
                <a:gs pos="63000">
                  <a:srgbClr val="7030A0"/>
                </a:gs>
                <a:gs pos="46000">
                  <a:schemeClr val="accent2">
                    <a:lumMod val="75000"/>
                  </a:schemeClr>
                </a:gs>
              </a:gsLst>
              <a:lin ang="0" scaled="0"/>
            </a:gradFill>
            <a:prstDash val="solid"/>
            <a:miter lim="800000"/>
          </a:ln>
          <a:effectLst/>
        </p:spPr>
        <p:txBody>
          <a:bodyPr rtlCol="0" anchor="ctr"/>
          <a:lstStyle/>
          <a:p>
            <a:pPr algn="ctr" defTabSz="685800">
              <a:defRPr/>
            </a:pPr>
            <a:r>
              <a:rPr lang="en-US" sz="1050" b="1" kern="0" dirty="0">
                <a:latin typeface="Arial Narrow" panose="020B0606020202030204" pitchFamily="34" charset="0"/>
              </a:rPr>
              <a:t>Housing Solutions Meetings in each CAN utilizing the active category of the BNL</a:t>
            </a:r>
          </a:p>
        </p:txBody>
      </p:sp>
      <p:sp>
        <p:nvSpPr>
          <p:cNvPr id="87" name="TextBox 86">
            <a:extLst>
              <a:ext uri="{FF2B5EF4-FFF2-40B4-BE49-F238E27FC236}">
                <a16:creationId xmlns:a16="http://schemas.microsoft.com/office/drawing/2014/main" id="{CB38ED44-51B1-2C30-1EA1-6C4BF09A0BE0}"/>
              </a:ext>
            </a:extLst>
          </p:cNvPr>
          <p:cNvSpPr txBox="1"/>
          <p:nvPr/>
        </p:nvSpPr>
        <p:spPr>
          <a:xfrm>
            <a:off x="6589594" y="2325402"/>
            <a:ext cx="2410151" cy="577081"/>
          </a:xfrm>
          <a:prstGeom prst="rect">
            <a:avLst/>
          </a:prstGeom>
          <a:solidFill>
            <a:srgbClr val="FFFFFF">
              <a:alpha val="74000"/>
            </a:srgbClr>
          </a:solidFill>
        </p:spPr>
        <p:txBody>
          <a:bodyPr wrap="square" rtlCol="0">
            <a:spAutoFit/>
          </a:bodyPr>
          <a:lstStyle/>
          <a:p>
            <a:pPr defTabSz="685800"/>
            <a:r>
              <a:rPr lang="en-US" sz="1050" b="1" i="1" dirty="0">
                <a:solidFill>
                  <a:srgbClr val="7030A0"/>
                </a:solidFill>
                <a:latin typeface="Arial Narrow" panose="020B0606020202030204" pitchFamily="34" charset="0"/>
                <a:cs typeface="Arial" panose="020B0604020202020204" pitchFamily="34" charset="0"/>
              </a:rPr>
              <a:t>3 – Exits to Housing</a:t>
            </a:r>
            <a:r>
              <a:rPr lang="en-US" sz="1050" b="1" i="1" dirty="0">
                <a:solidFill>
                  <a:schemeClr val="accent2"/>
                </a:solidFill>
                <a:latin typeface="Arial Narrow" panose="020B0606020202030204" pitchFamily="34" charset="0"/>
                <a:cs typeface="Arial" panose="020B0604020202020204" pitchFamily="34" charset="0"/>
              </a:rPr>
              <a:t> </a:t>
            </a:r>
            <a:r>
              <a:rPr lang="en-US" sz="1050" i="1" dirty="0">
                <a:solidFill>
                  <a:prstClr val="black"/>
                </a:solidFill>
                <a:latin typeface="Arial Narrow" panose="020B0606020202030204" pitchFamily="34" charset="0"/>
                <a:cs typeface="Arial" panose="020B0604020202020204" pitchFamily="34" charset="0"/>
              </a:rPr>
              <a:t>– Households self-resolve and are connected to housing resources by CANs</a:t>
            </a:r>
          </a:p>
        </p:txBody>
      </p:sp>
      <p:cxnSp>
        <p:nvCxnSpPr>
          <p:cNvPr id="89" name="Straight Arrow Connector 88">
            <a:extLst>
              <a:ext uri="{FF2B5EF4-FFF2-40B4-BE49-F238E27FC236}">
                <a16:creationId xmlns:a16="http://schemas.microsoft.com/office/drawing/2014/main" id="{217437BE-01BA-3F4A-CC1E-2132EE11BB4A}"/>
              </a:ext>
            </a:extLst>
          </p:cNvPr>
          <p:cNvCxnSpPr>
            <a:cxnSpLocks/>
          </p:cNvCxnSpPr>
          <p:nvPr/>
        </p:nvCxnSpPr>
        <p:spPr>
          <a:xfrm>
            <a:off x="1040215" y="5063776"/>
            <a:ext cx="4852994" cy="0"/>
          </a:xfrm>
          <a:prstGeom prst="straightConnector1">
            <a:avLst/>
          </a:prstGeom>
          <a:ln w="28575">
            <a:gradFill>
              <a:gsLst>
                <a:gs pos="45000">
                  <a:srgbClr val="385723"/>
                </a:gs>
                <a:gs pos="68000">
                  <a:schemeClr val="accent2">
                    <a:lumMod val="75000"/>
                  </a:schemeClr>
                </a:gs>
              </a:gsLst>
              <a:lin ang="0" scaled="0"/>
            </a:gra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97F2AAD2-074E-C884-EF88-E843A4314853}"/>
              </a:ext>
            </a:extLst>
          </p:cNvPr>
          <p:cNvCxnSpPr>
            <a:cxnSpLocks/>
            <a:stCxn id="55" idx="3"/>
          </p:cNvCxnSpPr>
          <p:nvPr/>
        </p:nvCxnSpPr>
        <p:spPr>
          <a:xfrm>
            <a:off x="4887061" y="3319107"/>
            <a:ext cx="1006148" cy="0"/>
          </a:xfrm>
          <a:prstGeom prst="straightConnector1">
            <a:avLst/>
          </a:prstGeom>
          <a:noFill/>
          <a:ln w="28575" cap="flat" cmpd="sng" algn="ctr">
            <a:solidFill>
              <a:schemeClr val="accent2">
                <a:lumMod val="75000"/>
              </a:schemeClr>
            </a:solidFill>
            <a:prstDash val="solid"/>
            <a:miter lim="800000"/>
            <a:tailEnd type="triangle" w="lg" len="lg"/>
          </a:ln>
          <a:effectLst/>
        </p:spPr>
      </p:cxnSp>
      <p:cxnSp>
        <p:nvCxnSpPr>
          <p:cNvPr id="94" name="Straight Arrow Connector 93">
            <a:extLst>
              <a:ext uri="{FF2B5EF4-FFF2-40B4-BE49-F238E27FC236}">
                <a16:creationId xmlns:a16="http://schemas.microsoft.com/office/drawing/2014/main" id="{AA45CB1C-AEBA-978F-9BB8-5B2CC10860A0}"/>
              </a:ext>
            </a:extLst>
          </p:cNvPr>
          <p:cNvCxnSpPr>
            <a:cxnSpLocks/>
            <a:stCxn id="65" idx="3"/>
          </p:cNvCxnSpPr>
          <p:nvPr/>
        </p:nvCxnSpPr>
        <p:spPr>
          <a:xfrm>
            <a:off x="5692879" y="3921160"/>
            <a:ext cx="200330" cy="0"/>
          </a:xfrm>
          <a:prstGeom prst="straightConnector1">
            <a:avLst/>
          </a:prstGeom>
          <a:noFill/>
          <a:ln w="28575" cap="flat" cmpd="sng" algn="ctr">
            <a:solidFill>
              <a:schemeClr val="accent2">
                <a:lumMod val="75000"/>
              </a:schemeClr>
            </a:solidFill>
            <a:prstDash val="solid"/>
            <a:miter lim="800000"/>
            <a:tailEnd type="triangle" w="lg" len="lg"/>
          </a:ln>
          <a:effectLst/>
        </p:spPr>
      </p:cxnSp>
      <p:cxnSp>
        <p:nvCxnSpPr>
          <p:cNvPr id="98" name="Straight Arrow Connector 97">
            <a:extLst>
              <a:ext uri="{FF2B5EF4-FFF2-40B4-BE49-F238E27FC236}">
                <a16:creationId xmlns:a16="http://schemas.microsoft.com/office/drawing/2014/main" id="{AEEA3F6E-16BE-49CD-D1DC-A00545EF281F}"/>
              </a:ext>
            </a:extLst>
          </p:cNvPr>
          <p:cNvCxnSpPr>
            <a:cxnSpLocks/>
          </p:cNvCxnSpPr>
          <p:nvPr/>
        </p:nvCxnSpPr>
        <p:spPr>
          <a:xfrm>
            <a:off x="6924073" y="3146560"/>
            <a:ext cx="200330" cy="0"/>
          </a:xfrm>
          <a:prstGeom prst="straightConnector1">
            <a:avLst/>
          </a:prstGeom>
          <a:noFill/>
          <a:ln w="28575" cap="flat" cmpd="sng" algn="ctr">
            <a:solidFill>
              <a:srgbClr val="7030A0"/>
            </a:solidFill>
            <a:prstDash val="solid"/>
            <a:miter lim="800000"/>
            <a:tailEnd type="triangle" w="lg" len="lg"/>
          </a:ln>
          <a:effectLst/>
        </p:spPr>
      </p:cxnSp>
      <p:cxnSp>
        <p:nvCxnSpPr>
          <p:cNvPr id="99" name="Straight Arrow Connector 98">
            <a:extLst>
              <a:ext uri="{FF2B5EF4-FFF2-40B4-BE49-F238E27FC236}">
                <a16:creationId xmlns:a16="http://schemas.microsoft.com/office/drawing/2014/main" id="{F90E5B43-10DA-FB9F-3667-8E7320A7FF6F}"/>
              </a:ext>
            </a:extLst>
          </p:cNvPr>
          <p:cNvCxnSpPr>
            <a:cxnSpLocks/>
          </p:cNvCxnSpPr>
          <p:nvPr/>
        </p:nvCxnSpPr>
        <p:spPr>
          <a:xfrm>
            <a:off x="6924073" y="3640985"/>
            <a:ext cx="200330" cy="0"/>
          </a:xfrm>
          <a:prstGeom prst="straightConnector1">
            <a:avLst/>
          </a:prstGeom>
          <a:noFill/>
          <a:ln w="28575" cap="flat" cmpd="sng" algn="ctr">
            <a:solidFill>
              <a:srgbClr val="7030A0"/>
            </a:solidFill>
            <a:prstDash val="solid"/>
            <a:miter lim="800000"/>
            <a:tailEnd type="triangle" w="lg" len="lg"/>
          </a:ln>
          <a:effectLst/>
        </p:spPr>
      </p:cxnSp>
      <p:cxnSp>
        <p:nvCxnSpPr>
          <p:cNvPr id="100" name="Straight Arrow Connector 99">
            <a:extLst>
              <a:ext uri="{FF2B5EF4-FFF2-40B4-BE49-F238E27FC236}">
                <a16:creationId xmlns:a16="http://schemas.microsoft.com/office/drawing/2014/main" id="{D6C61CE4-07A3-B3CC-187F-FEE1C64F1B8E}"/>
              </a:ext>
            </a:extLst>
          </p:cNvPr>
          <p:cNvCxnSpPr>
            <a:cxnSpLocks/>
          </p:cNvCxnSpPr>
          <p:nvPr/>
        </p:nvCxnSpPr>
        <p:spPr>
          <a:xfrm>
            <a:off x="6924073" y="4625455"/>
            <a:ext cx="200330" cy="0"/>
          </a:xfrm>
          <a:prstGeom prst="straightConnector1">
            <a:avLst/>
          </a:prstGeom>
          <a:noFill/>
          <a:ln w="28575" cap="flat" cmpd="sng" algn="ctr">
            <a:solidFill>
              <a:srgbClr val="7030A0"/>
            </a:solidFill>
            <a:prstDash val="solid"/>
            <a:miter lim="800000"/>
            <a:tailEnd type="triangle" w="lg" len="lg"/>
          </a:ln>
          <a:effectLst/>
        </p:spPr>
      </p:cxnSp>
      <p:cxnSp>
        <p:nvCxnSpPr>
          <p:cNvPr id="101" name="Straight Arrow Connector 100">
            <a:extLst>
              <a:ext uri="{FF2B5EF4-FFF2-40B4-BE49-F238E27FC236}">
                <a16:creationId xmlns:a16="http://schemas.microsoft.com/office/drawing/2014/main" id="{71324FD6-6819-37B0-8C4B-359FDADA0EB8}"/>
              </a:ext>
            </a:extLst>
          </p:cNvPr>
          <p:cNvCxnSpPr>
            <a:cxnSpLocks/>
          </p:cNvCxnSpPr>
          <p:nvPr/>
        </p:nvCxnSpPr>
        <p:spPr>
          <a:xfrm>
            <a:off x="6924073" y="4138156"/>
            <a:ext cx="200330" cy="0"/>
          </a:xfrm>
          <a:prstGeom prst="straightConnector1">
            <a:avLst/>
          </a:prstGeom>
          <a:noFill/>
          <a:ln w="28575" cap="flat" cmpd="sng" algn="ctr">
            <a:solidFill>
              <a:srgbClr val="7030A0"/>
            </a:solidFill>
            <a:prstDash val="solid"/>
            <a:miter lim="800000"/>
            <a:tailEnd type="triangle" w="lg" len="lg"/>
          </a:ln>
          <a:effectLst/>
        </p:spPr>
      </p:cxnSp>
      <p:sp>
        <p:nvSpPr>
          <p:cNvPr id="102" name="Rounded Rectangle 10">
            <a:extLst>
              <a:ext uri="{FF2B5EF4-FFF2-40B4-BE49-F238E27FC236}">
                <a16:creationId xmlns:a16="http://schemas.microsoft.com/office/drawing/2014/main" id="{1F41ACE9-716F-F9EF-2103-5058371A2C6C}"/>
              </a:ext>
            </a:extLst>
          </p:cNvPr>
          <p:cNvSpPr/>
          <p:nvPr/>
        </p:nvSpPr>
        <p:spPr>
          <a:xfrm>
            <a:off x="7124402" y="2979526"/>
            <a:ext cx="1789094" cy="345831"/>
          </a:xfrm>
          <a:prstGeom prst="roundRect">
            <a:avLst>
              <a:gd name="adj" fmla="val 7570"/>
            </a:avLst>
          </a:prstGeom>
          <a:solidFill>
            <a:srgbClr val="7030A0">
              <a:alpha val="76000"/>
            </a:srgbClr>
          </a:solidFill>
          <a:ln w="28575" cap="flat" cmpd="sng" algn="ctr">
            <a:solidFill>
              <a:srgbClr val="002060">
                <a:alpha val="40000"/>
              </a:srgb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Self-Resolved</a:t>
            </a:r>
          </a:p>
        </p:txBody>
      </p:sp>
      <p:sp>
        <p:nvSpPr>
          <p:cNvPr id="103" name="Rounded Rectangle 10">
            <a:extLst>
              <a:ext uri="{FF2B5EF4-FFF2-40B4-BE49-F238E27FC236}">
                <a16:creationId xmlns:a16="http://schemas.microsoft.com/office/drawing/2014/main" id="{CD923201-D31D-2FBE-88A6-DB81CBD55BB7}"/>
              </a:ext>
            </a:extLst>
          </p:cNvPr>
          <p:cNvSpPr/>
          <p:nvPr/>
        </p:nvSpPr>
        <p:spPr>
          <a:xfrm>
            <a:off x="7128063" y="3464639"/>
            <a:ext cx="1780841" cy="345831"/>
          </a:xfrm>
          <a:prstGeom prst="roundRect">
            <a:avLst>
              <a:gd name="adj" fmla="val 7570"/>
            </a:avLst>
          </a:prstGeom>
          <a:solidFill>
            <a:srgbClr val="7030A0">
              <a:alpha val="76000"/>
            </a:srgbClr>
          </a:solidFill>
          <a:ln w="28575" cap="flat" cmpd="sng" algn="ctr">
            <a:solidFill>
              <a:srgbClr val="002060">
                <a:alpha val="40000"/>
              </a:srgb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Rapid Rehousing</a:t>
            </a:r>
          </a:p>
        </p:txBody>
      </p:sp>
      <p:sp>
        <p:nvSpPr>
          <p:cNvPr id="104" name="Rounded Rectangle 10">
            <a:extLst>
              <a:ext uri="{FF2B5EF4-FFF2-40B4-BE49-F238E27FC236}">
                <a16:creationId xmlns:a16="http://schemas.microsoft.com/office/drawing/2014/main" id="{D31BF5DD-EB6F-C0AD-7705-4F021A128EC0}"/>
              </a:ext>
            </a:extLst>
          </p:cNvPr>
          <p:cNvSpPr/>
          <p:nvPr/>
        </p:nvSpPr>
        <p:spPr>
          <a:xfrm>
            <a:off x="7119811" y="3952211"/>
            <a:ext cx="1780841" cy="345831"/>
          </a:xfrm>
          <a:prstGeom prst="roundRect">
            <a:avLst>
              <a:gd name="adj" fmla="val 7570"/>
            </a:avLst>
          </a:prstGeom>
          <a:solidFill>
            <a:srgbClr val="7030A0">
              <a:alpha val="76000"/>
            </a:srgbClr>
          </a:solidFill>
          <a:ln w="28575" cap="flat" cmpd="sng" algn="ctr">
            <a:solidFill>
              <a:srgbClr val="002060">
                <a:alpha val="40000"/>
              </a:srgb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Permanent Supportive Housing</a:t>
            </a:r>
          </a:p>
        </p:txBody>
      </p:sp>
      <p:sp>
        <p:nvSpPr>
          <p:cNvPr id="105" name="Rounded Rectangle 10">
            <a:extLst>
              <a:ext uri="{FF2B5EF4-FFF2-40B4-BE49-F238E27FC236}">
                <a16:creationId xmlns:a16="http://schemas.microsoft.com/office/drawing/2014/main" id="{1F5F2D24-740A-F752-465E-844D19000CF4}"/>
              </a:ext>
            </a:extLst>
          </p:cNvPr>
          <p:cNvSpPr/>
          <p:nvPr/>
        </p:nvSpPr>
        <p:spPr>
          <a:xfrm>
            <a:off x="7119811" y="4439805"/>
            <a:ext cx="1780841" cy="345831"/>
          </a:xfrm>
          <a:prstGeom prst="roundRect">
            <a:avLst>
              <a:gd name="adj" fmla="val 7570"/>
            </a:avLst>
          </a:prstGeom>
          <a:solidFill>
            <a:srgbClr val="7030A0">
              <a:alpha val="76000"/>
            </a:srgbClr>
          </a:solidFill>
          <a:ln w="28575" cap="flat" cmpd="sng" algn="ctr">
            <a:solidFill>
              <a:srgbClr val="002060">
                <a:alpha val="40000"/>
              </a:srgbClr>
            </a:solidFill>
            <a:prstDash val="solid"/>
            <a:miter lim="800000"/>
          </a:ln>
          <a:effectLst/>
        </p:spPr>
        <p:txBody>
          <a:bodyPr rtlCol="0" anchor="ctr"/>
          <a:lstStyle/>
          <a:p>
            <a:pPr algn="ctr" defTabSz="685800">
              <a:defRPr/>
            </a:pPr>
            <a:r>
              <a:rPr lang="en-US" sz="1200" b="1" kern="0" dirty="0">
                <a:solidFill>
                  <a:prstClr val="white"/>
                </a:solidFill>
                <a:latin typeface="Arial Narrow" panose="020B0606020202030204" pitchFamily="34" charset="0"/>
              </a:rPr>
              <a:t>Shared Housing</a:t>
            </a:r>
          </a:p>
        </p:txBody>
      </p:sp>
    </p:spTree>
    <p:extLst>
      <p:ext uri="{BB962C8B-B14F-4D97-AF65-F5344CB8AC3E}">
        <p14:creationId xmlns:p14="http://schemas.microsoft.com/office/powerpoint/2010/main" val="3058421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DBE387-223C-9068-1930-B42B2EF3513B}"/>
              </a:ext>
            </a:extLst>
          </p:cNvPr>
          <p:cNvSpPr>
            <a:spLocks noGrp="1"/>
          </p:cNvSpPr>
          <p:nvPr>
            <p:ph idx="1"/>
          </p:nvPr>
        </p:nvSpPr>
        <p:spPr/>
        <p:txBody>
          <a:bodyPr/>
          <a:lstStyle/>
          <a:p>
            <a:r>
              <a:rPr lang="en-US" dirty="0"/>
              <a:t>Outreach Workers – support folks who are unsheltered in meeting basic needs like food and safety, work towards housing</a:t>
            </a:r>
          </a:p>
          <a:p>
            <a:r>
              <a:rPr lang="en-US" dirty="0"/>
              <a:t>Diversion – Financial assistance and mediation to prevent people from entering homelessness</a:t>
            </a:r>
          </a:p>
          <a:p>
            <a:r>
              <a:rPr lang="en-US" dirty="0"/>
              <a:t>Shelters – Places for folks to stay while they are experiencing homelessness – most communities operate waitlists for shelter</a:t>
            </a:r>
          </a:p>
        </p:txBody>
      </p:sp>
      <p:sp>
        <p:nvSpPr>
          <p:cNvPr id="3" name="Title 2">
            <a:extLst>
              <a:ext uri="{FF2B5EF4-FFF2-40B4-BE49-F238E27FC236}">
                <a16:creationId xmlns:a16="http://schemas.microsoft.com/office/drawing/2014/main" id="{86289A63-B52D-9C95-6D36-67C4C11DDEA4}"/>
              </a:ext>
            </a:extLst>
          </p:cNvPr>
          <p:cNvSpPr>
            <a:spLocks noGrp="1"/>
          </p:cNvSpPr>
          <p:nvPr>
            <p:ph type="title"/>
          </p:nvPr>
        </p:nvSpPr>
        <p:spPr/>
        <p:txBody>
          <a:bodyPr>
            <a:normAutofit fontScale="90000"/>
          </a:bodyPr>
          <a:lstStyle/>
          <a:p>
            <a:r>
              <a:rPr lang="en-US" dirty="0"/>
              <a:t>Services for People Experiencing Homelessness</a:t>
            </a:r>
          </a:p>
        </p:txBody>
      </p:sp>
      <p:pic>
        <p:nvPicPr>
          <p:cNvPr id="4" name="Picture 3" descr="A blue text on a black background&#10;&#10;Description automatically generated">
            <a:extLst>
              <a:ext uri="{FF2B5EF4-FFF2-40B4-BE49-F238E27FC236}">
                <a16:creationId xmlns:a16="http://schemas.microsoft.com/office/drawing/2014/main" id="{ACB98F07-9836-6B77-2B1F-2447740C29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679814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3265E2-9E31-7F53-64E8-818D6F4EED72}"/>
              </a:ext>
            </a:extLst>
          </p:cNvPr>
          <p:cNvSpPr>
            <a:spLocks noGrp="1"/>
          </p:cNvSpPr>
          <p:nvPr>
            <p:ph idx="1"/>
          </p:nvPr>
        </p:nvSpPr>
        <p:spPr/>
        <p:txBody>
          <a:bodyPr>
            <a:normAutofit fontScale="85000" lnSpcReduction="10000"/>
          </a:bodyPr>
          <a:lstStyle/>
          <a:p>
            <a:r>
              <a:rPr lang="en-US" dirty="0"/>
              <a:t>One Time Assistance/ Rapid Exit – financial assistance like a security deposit or one month’s rent to help folks exit homelessness</a:t>
            </a:r>
          </a:p>
          <a:p>
            <a:r>
              <a:rPr lang="en-US" dirty="0"/>
              <a:t>Rapid Re-Housing – Time-limited rental support with case management services available</a:t>
            </a:r>
          </a:p>
          <a:p>
            <a:r>
              <a:rPr lang="en-US" dirty="0"/>
              <a:t>Supportive Housing – non-time-limited subsidy, where participants contribute 30% of whatever income they have towards rent, and the voucher pays the remaining rent.  Case management services are available.</a:t>
            </a:r>
          </a:p>
          <a:p>
            <a:pPr marL="0" indent="0">
              <a:buNone/>
            </a:pPr>
            <a:r>
              <a:rPr lang="en-US" b="1" dirty="0"/>
              <a:t>There are dramatically more people experiencing homelessness in CT than there are housing program openings.</a:t>
            </a:r>
          </a:p>
        </p:txBody>
      </p:sp>
      <p:sp>
        <p:nvSpPr>
          <p:cNvPr id="3" name="Title 2">
            <a:extLst>
              <a:ext uri="{FF2B5EF4-FFF2-40B4-BE49-F238E27FC236}">
                <a16:creationId xmlns:a16="http://schemas.microsoft.com/office/drawing/2014/main" id="{1DA22F20-ECB9-9E4B-48F7-5A7758C2692D}"/>
              </a:ext>
            </a:extLst>
          </p:cNvPr>
          <p:cNvSpPr>
            <a:spLocks noGrp="1"/>
          </p:cNvSpPr>
          <p:nvPr>
            <p:ph type="title"/>
          </p:nvPr>
        </p:nvSpPr>
        <p:spPr/>
        <p:txBody>
          <a:bodyPr/>
          <a:lstStyle/>
          <a:p>
            <a:r>
              <a:rPr lang="en-US" dirty="0"/>
              <a:t>Housing Supports</a:t>
            </a:r>
          </a:p>
        </p:txBody>
      </p:sp>
      <p:pic>
        <p:nvPicPr>
          <p:cNvPr id="4" name="Picture 3" descr="A blue text on a black background&#10;&#10;Description automatically generated">
            <a:extLst>
              <a:ext uri="{FF2B5EF4-FFF2-40B4-BE49-F238E27FC236}">
                <a16:creationId xmlns:a16="http://schemas.microsoft.com/office/drawing/2014/main" id="{1F8F0C67-120E-5A9C-D969-9DB687BA09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6096000"/>
            <a:ext cx="3287842" cy="540353"/>
          </a:xfrm>
          <a:prstGeom prst="rect">
            <a:avLst/>
          </a:prstGeom>
        </p:spPr>
      </p:pic>
    </p:spTree>
    <p:extLst>
      <p:ext uri="{BB962C8B-B14F-4D97-AF65-F5344CB8AC3E}">
        <p14:creationId xmlns:p14="http://schemas.microsoft.com/office/powerpoint/2010/main" val="4011065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4452</TotalTime>
  <Words>1862</Words>
  <Application>Microsoft Office PowerPoint</Application>
  <PresentationFormat>On-screen Show (4:3)</PresentationFormat>
  <Paragraphs>95</Paragraphs>
  <Slides>14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Narrow</vt:lpstr>
      <vt:lpstr>Calibri</vt:lpstr>
      <vt:lpstr>Candara</vt:lpstr>
      <vt:lpstr>Symbol</vt:lpstr>
      <vt:lpstr>Waveform</vt:lpstr>
      <vt:lpstr>Housing &amp; Homeless Services in Connecticut</vt:lpstr>
      <vt:lpstr>Causes of Homelessness</vt:lpstr>
      <vt:lpstr>How many people are housing insecure?</vt:lpstr>
      <vt:lpstr>HUD Definition of Homelessness</vt:lpstr>
      <vt:lpstr>Connecticut’s Point In Time Count of People Experiencing Homelessness</vt:lpstr>
      <vt:lpstr>CAN Map</vt:lpstr>
      <vt:lpstr>PowerPoint Presentation</vt:lpstr>
      <vt:lpstr>Services for People Experiencing Homelessness</vt:lpstr>
      <vt:lpstr>Housing Supports</vt:lpstr>
      <vt:lpstr>PowerPoint Presentation</vt:lpstr>
      <vt:lpstr>Impact of homelessness</vt:lpstr>
      <vt:lpstr>How to help</vt:lpstr>
      <vt:lpstr>Homelessness is Systemic</vt:lpstr>
      <vt:lpstr>Questions?</vt:lpstr>
    </vt:vector>
  </TitlesOfParts>
  <Company>DMHAS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Services - Housing and Homeless Services</dc:title>
  <dc:creator>Morton, Fred J</dc:creator>
  <cp:lastModifiedBy>Machado, Mollie</cp:lastModifiedBy>
  <cp:revision>66</cp:revision>
  <dcterms:created xsi:type="dcterms:W3CDTF">2017-12-12T15:10:58Z</dcterms:created>
  <dcterms:modified xsi:type="dcterms:W3CDTF">2024-11-12T14:34:32Z</dcterms:modified>
</cp:coreProperties>
</file>